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2"/>
  </p:notesMasterIdLst>
  <p:sldIdLst>
    <p:sldId id="256" r:id="rId2"/>
    <p:sldId id="257" r:id="rId3"/>
    <p:sldId id="258" r:id="rId4"/>
    <p:sldId id="259" r:id="rId5"/>
    <p:sldId id="260" r:id="rId6"/>
    <p:sldId id="265" r:id="rId7"/>
    <p:sldId id="264" r:id="rId8"/>
    <p:sldId id="261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62" r:id="rId24"/>
    <p:sldId id="263" r:id="rId25"/>
    <p:sldId id="267" r:id="rId26"/>
    <p:sldId id="266" r:id="rId27"/>
    <p:sldId id="314" r:id="rId28"/>
    <p:sldId id="283" r:id="rId29"/>
    <p:sldId id="284" r:id="rId30"/>
    <p:sldId id="285" r:id="rId31"/>
    <p:sldId id="288" r:id="rId32"/>
    <p:sldId id="287" r:id="rId33"/>
    <p:sldId id="286" r:id="rId34"/>
    <p:sldId id="289" r:id="rId35"/>
    <p:sldId id="291" r:id="rId36"/>
    <p:sldId id="290" r:id="rId37"/>
    <p:sldId id="293" r:id="rId38"/>
    <p:sldId id="292" r:id="rId39"/>
    <p:sldId id="295" r:id="rId40"/>
    <p:sldId id="294" r:id="rId41"/>
    <p:sldId id="296" r:id="rId42"/>
    <p:sldId id="298" r:id="rId43"/>
    <p:sldId id="297" r:id="rId44"/>
    <p:sldId id="299" r:id="rId45"/>
    <p:sldId id="300" r:id="rId46"/>
    <p:sldId id="282" r:id="rId47"/>
    <p:sldId id="302" r:id="rId48"/>
    <p:sldId id="301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5" r:id="rId58"/>
    <p:sldId id="312" r:id="rId59"/>
    <p:sldId id="311" r:id="rId60"/>
    <p:sldId id="313" r:id="rId6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263" autoAdjust="0"/>
  </p:normalViewPr>
  <p:slideViewPr>
    <p:cSldViewPr>
      <p:cViewPr varScale="1">
        <p:scale>
          <a:sx n="72" d="100"/>
          <a:sy n="72" d="100"/>
        </p:scale>
        <p:origin x="1762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D025BB-35D5-419D-8ED2-E5EDB67F143A}" type="datetimeFigureOut">
              <a:rPr lang="en-US" smtClean="0"/>
              <a:pPr/>
              <a:t>12/2/2020</a:t>
            </a:fld>
            <a:endParaRPr lang="en-US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1CB54F-71BB-491D-A98F-DF04FDAAD7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030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 noChangeArrowheads="1"/>
          </p:cNvPicPr>
          <p:nvPr userDrawn="1"/>
        </p:nvPicPr>
        <p:blipFill>
          <a:blip r:embed="rId2" cstate="print">
            <a:lum bright="78000" contrast="-90000"/>
          </a:blip>
          <a:srcRect t="769" r="1169" b="769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Alcím mintájának szerkesztése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Mintacím szerkesztése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gyéni elrendezé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gyéni elrendezé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52400" y="76200"/>
            <a:ext cx="7620000" cy="685800"/>
          </a:xfrm>
        </p:spPr>
        <p:txBody>
          <a:bodyPr/>
          <a:lstStyle>
            <a:lvl1pPr>
              <a:defRPr b="1">
                <a:latin typeface="Courier New" pitchFamily="49" charset="0"/>
                <a:cs typeface="Courier New" pitchFamily="49" charset="0"/>
              </a:defRPr>
            </a:lvl1pPr>
          </a:lstStyle>
          <a:p>
            <a:r>
              <a:rPr lang="hu-HU" dirty="0"/>
              <a:t>Mintacím szerkesztése</a:t>
            </a:r>
            <a:endParaRPr lang="en-US" dirty="0"/>
          </a:p>
        </p:txBody>
      </p:sp>
      <p:sp>
        <p:nvSpPr>
          <p:cNvPr id="9" name="Szöveg helye 8"/>
          <p:cNvSpPr>
            <a:spLocks noGrp="1"/>
          </p:cNvSpPr>
          <p:nvPr>
            <p:ph type="body" sz="quarter" idx="13"/>
          </p:nvPr>
        </p:nvSpPr>
        <p:spPr>
          <a:xfrm>
            <a:off x="152400" y="914400"/>
            <a:ext cx="8839200" cy="5791200"/>
          </a:xfrm>
          <a:solidFill>
            <a:schemeClr val="accent3">
              <a:lumMod val="40000"/>
              <a:lumOff val="60000"/>
            </a:schemeClr>
          </a:solidFill>
        </p:spPr>
        <p:txBody>
          <a:bodyPr/>
          <a:lstStyle>
            <a:lvl1pPr>
              <a:buNone/>
              <a:defRPr b="1">
                <a:latin typeface="Courier New" pitchFamily="49" charset="0"/>
                <a:cs typeface="Courier New" pitchFamily="49" charset="0"/>
              </a:defRPr>
            </a:lvl1pPr>
            <a:lvl2pPr>
              <a:buNone/>
              <a:defRPr b="1">
                <a:latin typeface="Courier New" pitchFamily="49" charset="0"/>
                <a:cs typeface="Courier New" pitchFamily="49" charset="0"/>
              </a:defRPr>
            </a:lvl2pPr>
            <a:lvl3pPr>
              <a:buNone/>
              <a:defRPr b="1">
                <a:latin typeface="Courier New" pitchFamily="49" charset="0"/>
                <a:cs typeface="Courier New" pitchFamily="49" charset="0"/>
              </a:defRPr>
            </a:lvl3pPr>
            <a:lvl4pPr>
              <a:buNone/>
              <a:defRPr b="1">
                <a:latin typeface="Courier New" pitchFamily="49" charset="0"/>
                <a:cs typeface="Courier New" pitchFamily="49" charset="0"/>
              </a:defRPr>
            </a:lvl4pPr>
            <a:lvl5pPr>
              <a:buNone/>
              <a:defRPr b="1">
                <a:latin typeface="Courier New" pitchFamily="49" charset="0"/>
                <a:cs typeface="Courier New" pitchFamily="49" charset="0"/>
              </a:defRPr>
            </a:lvl5pPr>
          </a:lstStyle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2"/>
          <p:cNvPicPr>
            <a:picLocks noChangeAspect="1" noChangeArrowheads="1"/>
          </p:cNvPicPr>
          <p:nvPr userDrawn="1"/>
        </p:nvPicPr>
        <p:blipFill>
          <a:blip r:embed="rId7" cstate="print">
            <a:lum bright="66000" contrast="-78000"/>
          </a:blip>
          <a:srcRect t="13077" r="1169" b="2307"/>
          <a:stretch>
            <a:fillRect/>
          </a:stretch>
        </p:blipFill>
        <p:spPr bwMode="auto">
          <a:xfrm>
            <a:off x="0" y="990600"/>
            <a:ext cx="9144000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hu-HU" dirty="0"/>
              <a:t>Mintacím szerkesztése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105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DAEA1A-6276-4434-840E-9C81C04BC3C1}" type="datetimeFigureOut">
              <a:rPr lang="en-US" smtClean="0"/>
              <a:pPr/>
              <a:t>12/2/2020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0BCBAB-4B39-4074-885F-AD49ACE3F7A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6" r:id="rId5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ln>
            <a:solidFill>
              <a:schemeClr val="tx1"/>
            </a:solidFill>
          </a:ln>
          <a:solidFill>
            <a:srgbClr val="FF0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GraphGame</a:t>
            </a:r>
            <a:br>
              <a:rPr lang="hu-HU" dirty="0"/>
            </a:br>
            <a:r>
              <a:rPr lang="hu-HU" dirty="0"/>
              <a:t>gg</a:t>
            </a:r>
            <a:r>
              <a:rPr lang="en-US" dirty="0" smtClean="0"/>
              <a:t>l008-Fire</a:t>
            </a:r>
            <a:endParaRPr lang="en-US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hu-HU" dirty="0"/>
              <a:t>Plakátok, részecskerendszerek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Szécsi</a:t>
            </a:r>
            <a:r>
              <a:rPr lang="en-US" dirty="0"/>
              <a:t> </a:t>
            </a:r>
            <a:r>
              <a:rPr lang="en-US" dirty="0" err="1"/>
              <a:t>Lászl</a:t>
            </a:r>
            <a:r>
              <a:rPr lang="hu-HU" dirty="0"/>
              <a:t>ó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LoadAssets</a:t>
            </a:r>
            <a:endParaRPr lang="en-US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D3D12_INPUT_ELEMENT_DESC </a:t>
            </a:r>
            <a:r>
              <a:rPr lang="en-US" dirty="0" err="1"/>
              <a:t>particlePositionDesc</a:t>
            </a:r>
            <a:r>
              <a:rPr lang="en-US" dirty="0"/>
              <a:t>;</a:t>
            </a:r>
          </a:p>
          <a:p>
            <a:r>
              <a:rPr lang="en-US" dirty="0" err="1"/>
              <a:t>particlePositionDesc.AlignedByteOffset</a:t>
            </a:r>
            <a:r>
              <a:rPr lang="en-US" dirty="0"/>
              <a:t> = </a:t>
            </a:r>
            <a:r>
              <a:rPr lang="en-US" dirty="0" err="1"/>
              <a:t>offsetof</a:t>
            </a:r>
            <a:r>
              <a:rPr lang="en-US" dirty="0"/>
              <a:t>(Particle, position);</a:t>
            </a:r>
          </a:p>
          <a:p>
            <a:r>
              <a:rPr lang="en-US" dirty="0" err="1"/>
              <a:t>particlePositionDesc.Format</a:t>
            </a:r>
            <a:r>
              <a:rPr lang="en-US" dirty="0"/>
              <a:t> = DXGI_FORMAT_R32G32B32_FLOAT;</a:t>
            </a:r>
          </a:p>
          <a:p>
            <a:r>
              <a:rPr lang="en-US" dirty="0" err="1"/>
              <a:t>particlePositionDesc.InputSlot</a:t>
            </a:r>
            <a:r>
              <a:rPr lang="en-US" dirty="0"/>
              <a:t> = 0;</a:t>
            </a:r>
          </a:p>
          <a:p>
            <a:r>
              <a:rPr lang="en-US" dirty="0" err="1"/>
              <a:t>particlePositionDesc.InputSlotClass</a:t>
            </a:r>
            <a:r>
              <a:rPr lang="en-US" dirty="0"/>
              <a:t> = D3D12_INPUT_CLASSIFICATION_PER_VERTEX_DATA;</a:t>
            </a:r>
          </a:p>
          <a:p>
            <a:r>
              <a:rPr lang="en-US" dirty="0" err="1"/>
              <a:t>particlePositionDesc.InstanceDataStepRate</a:t>
            </a:r>
            <a:r>
              <a:rPr lang="en-US" dirty="0"/>
              <a:t> = 0;</a:t>
            </a:r>
          </a:p>
          <a:p>
            <a:r>
              <a:rPr lang="en-US" dirty="0" err="1"/>
              <a:t>particlePositionDesc.SemanticIndex</a:t>
            </a:r>
            <a:r>
              <a:rPr lang="en-US" dirty="0"/>
              <a:t> = 0;</a:t>
            </a:r>
          </a:p>
          <a:p>
            <a:r>
              <a:rPr lang="en-US" dirty="0" err="1"/>
              <a:t>particlePositionDesc.SemanticName</a:t>
            </a:r>
            <a:r>
              <a:rPr lang="en-US" dirty="0"/>
              <a:t> = "POSITION";</a:t>
            </a:r>
          </a:p>
          <a:p>
            <a:r>
              <a:rPr lang="en-US" dirty="0" err="1"/>
              <a:t>particlesGeometry</a:t>
            </a:r>
            <a:r>
              <a:rPr lang="en-US" dirty="0"/>
              <a:t>-&gt;</a:t>
            </a:r>
            <a:r>
              <a:rPr lang="en-US" dirty="0" err="1"/>
              <a:t>AddInputElement</a:t>
            </a:r>
            <a:r>
              <a:rPr lang="en-US" dirty="0" smtClean="0"/>
              <a:t>(</a:t>
            </a:r>
            <a:r>
              <a:rPr lang="hu-HU" dirty="0" smtClean="0"/>
              <a:t> </a:t>
            </a:r>
            <a:r>
              <a:rPr lang="en-US" dirty="0" err="1" smtClean="0"/>
              <a:t>particlePositionDesc</a:t>
            </a:r>
            <a:r>
              <a:rPr lang="en-US" dirty="0"/>
              <a:t>);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06437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LoadAssets</a:t>
            </a:r>
            <a:endParaRPr lang="en-US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D3D12_INPUT_ELEMENT_DESC </a:t>
            </a:r>
            <a:r>
              <a:rPr lang="en-US" dirty="0" err="1"/>
              <a:t>particleLifespanDesc</a:t>
            </a:r>
            <a:r>
              <a:rPr lang="en-US" dirty="0"/>
              <a:t>;</a:t>
            </a:r>
          </a:p>
          <a:p>
            <a:r>
              <a:rPr lang="en-US" dirty="0" err="1"/>
              <a:t>particleLifespanDesc.AlignedByteOffset</a:t>
            </a:r>
            <a:r>
              <a:rPr lang="en-US" dirty="0"/>
              <a:t> = </a:t>
            </a:r>
            <a:r>
              <a:rPr lang="en-US" dirty="0" err="1"/>
              <a:t>offsetof</a:t>
            </a:r>
            <a:r>
              <a:rPr lang="en-US" dirty="0"/>
              <a:t>(Particle, lifespan);</a:t>
            </a:r>
          </a:p>
          <a:p>
            <a:r>
              <a:rPr lang="en-US" dirty="0" err="1"/>
              <a:t>particleLifespanDesc.Format</a:t>
            </a:r>
            <a:r>
              <a:rPr lang="en-US" dirty="0"/>
              <a:t> = </a:t>
            </a:r>
            <a:r>
              <a:rPr lang="en-US" dirty="0" smtClean="0"/>
              <a:t>DXGI_FORMAT_R32_FLOAT</a:t>
            </a:r>
            <a:r>
              <a:rPr lang="en-US" dirty="0"/>
              <a:t>;</a:t>
            </a:r>
          </a:p>
          <a:p>
            <a:r>
              <a:rPr lang="en-US" dirty="0" err="1"/>
              <a:t>particleLifespanDesc.InputSlot</a:t>
            </a:r>
            <a:r>
              <a:rPr lang="en-US" dirty="0"/>
              <a:t> = 0;</a:t>
            </a:r>
          </a:p>
          <a:p>
            <a:r>
              <a:rPr lang="en-US" dirty="0" err="1"/>
              <a:t>particleLifespanDesc.InputSlotClass</a:t>
            </a:r>
            <a:r>
              <a:rPr lang="en-US" dirty="0"/>
              <a:t> = D3D12_INPUT_CLASSIFICATION_PER_VERTEX_DATA;</a:t>
            </a:r>
          </a:p>
          <a:p>
            <a:r>
              <a:rPr lang="en-US" dirty="0" err="1"/>
              <a:t>particleLifespanDesc.InstanceDataStepRate</a:t>
            </a:r>
            <a:r>
              <a:rPr lang="en-US" dirty="0"/>
              <a:t> = 0;</a:t>
            </a:r>
          </a:p>
          <a:p>
            <a:r>
              <a:rPr lang="en-US" dirty="0" err="1"/>
              <a:t>particleLifespanDesc.SemanticIndex</a:t>
            </a:r>
            <a:r>
              <a:rPr lang="en-US" dirty="0"/>
              <a:t> = 0;</a:t>
            </a:r>
          </a:p>
          <a:p>
            <a:r>
              <a:rPr lang="en-US" dirty="0" err="1"/>
              <a:t>particleLifespanDesc.SemanticName</a:t>
            </a:r>
            <a:r>
              <a:rPr lang="en-US" dirty="0"/>
              <a:t> = "LIFESPAN";</a:t>
            </a:r>
          </a:p>
          <a:p>
            <a:r>
              <a:rPr lang="en-US" dirty="0" err="1"/>
              <a:t>particlesGeometry</a:t>
            </a:r>
            <a:r>
              <a:rPr lang="en-US" dirty="0"/>
              <a:t>-&gt;</a:t>
            </a:r>
            <a:r>
              <a:rPr lang="en-US" dirty="0" err="1"/>
              <a:t>AddInputElement</a:t>
            </a:r>
            <a:r>
              <a:rPr lang="en-US" dirty="0" smtClean="0"/>
              <a:t>(</a:t>
            </a:r>
            <a:r>
              <a:rPr lang="hu-HU" dirty="0" smtClean="0"/>
              <a:t> </a:t>
            </a:r>
            <a:r>
              <a:rPr lang="en-US" dirty="0" err="1" smtClean="0"/>
              <a:t>particleLifespanDesc</a:t>
            </a:r>
            <a:r>
              <a:rPr lang="en-US" dirty="0"/>
              <a:t>);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12221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LoadAssets</a:t>
            </a:r>
            <a:endParaRPr lang="en-US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D3D12_INPUT_ELEMENT_DESC </a:t>
            </a:r>
            <a:r>
              <a:rPr lang="en-US" dirty="0" err="1"/>
              <a:t>particleAgeDesc</a:t>
            </a:r>
            <a:r>
              <a:rPr lang="en-US" dirty="0"/>
              <a:t>;</a:t>
            </a:r>
          </a:p>
          <a:p>
            <a:r>
              <a:rPr lang="en-US" dirty="0" err="1"/>
              <a:t>particleAgeDesc.AlignedByteOffset</a:t>
            </a:r>
            <a:r>
              <a:rPr lang="en-US" dirty="0"/>
              <a:t> = </a:t>
            </a:r>
            <a:r>
              <a:rPr lang="en-US" dirty="0" err="1"/>
              <a:t>offsetof</a:t>
            </a:r>
            <a:r>
              <a:rPr lang="en-US" dirty="0"/>
              <a:t>(Particle, age);</a:t>
            </a:r>
          </a:p>
          <a:p>
            <a:r>
              <a:rPr lang="en-US" dirty="0" err="1"/>
              <a:t>particleAgeDesc.Format</a:t>
            </a:r>
            <a:r>
              <a:rPr lang="en-US" dirty="0"/>
              <a:t> = </a:t>
            </a:r>
            <a:r>
              <a:rPr lang="en-US" dirty="0" smtClean="0"/>
              <a:t>DXGI_FORMAT_R32_FLOAT</a:t>
            </a:r>
            <a:r>
              <a:rPr lang="en-US" dirty="0"/>
              <a:t>;</a:t>
            </a:r>
          </a:p>
          <a:p>
            <a:r>
              <a:rPr lang="en-US" dirty="0" err="1"/>
              <a:t>particleAgeDesc.InputSlot</a:t>
            </a:r>
            <a:r>
              <a:rPr lang="en-US" dirty="0"/>
              <a:t> = 0;</a:t>
            </a:r>
          </a:p>
          <a:p>
            <a:r>
              <a:rPr lang="en-US" dirty="0" err="1"/>
              <a:t>particleAgeDesc.InputSlotClass</a:t>
            </a:r>
            <a:r>
              <a:rPr lang="en-US" dirty="0"/>
              <a:t> = D3D12_INPUT_CLASSIFICATION_PER_VERTEX_DATA;</a:t>
            </a:r>
          </a:p>
          <a:p>
            <a:r>
              <a:rPr lang="en-US" dirty="0" err="1"/>
              <a:t>particleAgeDesc.InstanceDataStepRate</a:t>
            </a:r>
            <a:r>
              <a:rPr lang="en-US" dirty="0"/>
              <a:t> = 0;</a:t>
            </a:r>
          </a:p>
          <a:p>
            <a:r>
              <a:rPr lang="en-US" dirty="0" err="1"/>
              <a:t>particleAgeDesc.SemanticIndex</a:t>
            </a:r>
            <a:r>
              <a:rPr lang="en-US" dirty="0"/>
              <a:t> = 0;</a:t>
            </a:r>
          </a:p>
          <a:p>
            <a:r>
              <a:rPr lang="en-US" dirty="0" err="1"/>
              <a:t>particleAgeDesc.SemanticName</a:t>
            </a:r>
            <a:r>
              <a:rPr lang="en-US" dirty="0"/>
              <a:t> = "AGE";</a:t>
            </a:r>
          </a:p>
          <a:p>
            <a:r>
              <a:rPr lang="en-US" dirty="0" err="1"/>
              <a:t>particlesGeometry</a:t>
            </a:r>
            <a:r>
              <a:rPr lang="en-US" dirty="0"/>
              <a:t>-&gt;</a:t>
            </a:r>
            <a:r>
              <a:rPr lang="en-US" dirty="0" err="1"/>
              <a:t>AddInputElement</a:t>
            </a:r>
            <a:r>
              <a:rPr lang="en-US" dirty="0" smtClean="0"/>
              <a:t>(</a:t>
            </a:r>
            <a:r>
              <a:rPr lang="hu-HU" dirty="0" smtClean="0"/>
              <a:t> </a:t>
            </a:r>
            <a:r>
              <a:rPr lang="en-US" dirty="0" err="1" smtClean="0"/>
              <a:t>particleAgeDesc</a:t>
            </a:r>
            <a:r>
              <a:rPr lang="en-US" dirty="0"/>
              <a:t>);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83167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LoadAssets</a:t>
            </a:r>
            <a:endParaRPr lang="en-US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 err="1"/>
              <a:t>com_ptr</a:t>
            </a:r>
            <a:r>
              <a:rPr lang="en-US" sz="2000" dirty="0"/>
              <a:t>&lt;ID3DBlob&gt; </a:t>
            </a:r>
            <a:r>
              <a:rPr lang="en-US" sz="2000" dirty="0" err="1"/>
              <a:t>billboardVertexShader</a:t>
            </a:r>
            <a:r>
              <a:rPr lang="en-US" sz="2000" dirty="0"/>
              <a:t> = Egg::</a:t>
            </a:r>
            <a:r>
              <a:rPr lang="en-US" sz="2000" dirty="0" err="1"/>
              <a:t>Shader</a:t>
            </a:r>
            <a:r>
              <a:rPr lang="en-US" sz="2000" dirty="0"/>
              <a:t>::</a:t>
            </a:r>
            <a:r>
              <a:rPr lang="en-US" sz="2000" dirty="0" err="1"/>
              <a:t>LoadCso</a:t>
            </a:r>
            <a:r>
              <a:rPr lang="en-US" sz="2000" dirty="0"/>
              <a:t>("</a:t>
            </a:r>
            <a:r>
              <a:rPr lang="en-US" sz="2000" dirty="0" err="1"/>
              <a:t>Shaders</a:t>
            </a:r>
            <a:r>
              <a:rPr lang="en-US" sz="2000" dirty="0"/>
              <a:t>/</a:t>
            </a:r>
            <a:r>
              <a:rPr lang="en-US" sz="2000" dirty="0" err="1"/>
              <a:t>billboardVS.cso</a:t>
            </a:r>
            <a:r>
              <a:rPr lang="en-US" sz="2000" dirty="0"/>
              <a:t>");</a:t>
            </a:r>
          </a:p>
          <a:p>
            <a:r>
              <a:rPr lang="en-US" sz="2000" dirty="0" err="1"/>
              <a:t>com_ptr</a:t>
            </a:r>
            <a:r>
              <a:rPr lang="en-US" sz="2000" dirty="0"/>
              <a:t>&lt;ID3DBlob&gt; </a:t>
            </a:r>
            <a:r>
              <a:rPr lang="en-US" sz="2000" dirty="0" err="1"/>
              <a:t>billboardGeometryShader</a:t>
            </a:r>
            <a:r>
              <a:rPr lang="en-US" sz="2000" dirty="0"/>
              <a:t> = Egg::</a:t>
            </a:r>
            <a:r>
              <a:rPr lang="en-US" sz="2000" dirty="0" err="1"/>
              <a:t>Shader</a:t>
            </a:r>
            <a:r>
              <a:rPr lang="en-US" sz="2000" dirty="0"/>
              <a:t>::</a:t>
            </a:r>
            <a:r>
              <a:rPr lang="en-US" sz="2000" dirty="0" err="1"/>
              <a:t>LoadCso</a:t>
            </a:r>
            <a:r>
              <a:rPr lang="en-US" sz="2000" dirty="0"/>
              <a:t>("</a:t>
            </a:r>
            <a:r>
              <a:rPr lang="en-US" sz="2000" dirty="0" err="1"/>
              <a:t>Shaders</a:t>
            </a:r>
            <a:r>
              <a:rPr lang="en-US" sz="2000" dirty="0"/>
              <a:t>/</a:t>
            </a:r>
            <a:r>
              <a:rPr lang="en-US" sz="2000" dirty="0" err="1"/>
              <a:t>billboardGS.cso</a:t>
            </a:r>
            <a:r>
              <a:rPr lang="en-US" sz="2000" dirty="0"/>
              <a:t>");</a:t>
            </a:r>
          </a:p>
          <a:p>
            <a:r>
              <a:rPr lang="en-US" sz="2000" dirty="0" err="1"/>
              <a:t>com_ptr</a:t>
            </a:r>
            <a:r>
              <a:rPr lang="en-US" sz="2000" dirty="0"/>
              <a:t>&lt;ID3DBlob&gt; </a:t>
            </a:r>
            <a:r>
              <a:rPr lang="en-US" sz="2000" dirty="0" err="1"/>
              <a:t>firePixelShader</a:t>
            </a:r>
            <a:r>
              <a:rPr lang="en-US" sz="2000" dirty="0"/>
              <a:t> = Egg::</a:t>
            </a:r>
            <a:r>
              <a:rPr lang="en-US" sz="2000" dirty="0" err="1"/>
              <a:t>Shader</a:t>
            </a:r>
            <a:r>
              <a:rPr lang="en-US" sz="2000" dirty="0"/>
              <a:t>::</a:t>
            </a:r>
            <a:r>
              <a:rPr lang="en-US" sz="2000" dirty="0" err="1"/>
              <a:t>LoadCso</a:t>
            </a:r>
            <a:r>
              <a:rPr lang="en-US" sz="2000" dirty="0"/>
              <a:t>("</a:t>
            </a:r>
            <a:r>
              <a:rPr lang="en-US" sz="2000" dirty="0" err="1"/>
              <a:t>Shaders</a:t>
            </a:r>
            <a:r>
              <a:rPr lang="en-US" sz="2000" dirty="0"/>
              <a:t>/</a:t>
            </a:r>
            <a:r>
              <a:rPr lang="en-US" sz="2000" dirty="0" err="1"/>
              <a:t>firePS.cso</a:t>
            </a:r>
            <a:r>
              <a:rPr lang="en-US" sz="2000" dirty="0"/>
              <a:t>");</a:t>
            </a:r>
          </a:p>
          <a:p>
            <a:r>
              <a:rPr lang="en-US" sz="2000" dirty="0" err="1"/>
              <a:t>com_ptr</a:t>
            </a:r>
            <a:r>
              <a:rPr lang="en-US" sz="2000" dirty="0"/>
              <a:t>&lt;ID3D12RootSignature&gt; </a:t>
            </a:r>
            <a:r>
              <a:rPr lang="en-US" sz="2000" dirty="0" err="1"/>
              <a:t>billboardRootSig</a:t>
            </a:r>
            <a:r>
              <a:rPr lang="en-US" sz="2000" dirty="0"/>
              <a:t> = Egg::</a:t>
            </a:r>
            <a:r>
              <a:rPr lang="en-US" sz="2000" dirty="0" err="1"/>
              <a:t>Shader</a:t>
            </a:r>
            <a:r>
              <a:rPr lang="en-US" sz="2000" dirty="0"/>
              <a:t>::</a:t>
            </a:r>
            <a:r>
              <a:rPr lang="en-US" sz="2000" dirty="0" err="1"/>
              <a:t>LoadRootSignature</a:t>
            </a:r>
            <a:r>
              <a:rPr lang="en-US" sz="2000" dirty="0"/>
              <a:t>(</a:t>
            </a:r>
            <a:r>
              <a:rPr lang="en-US" sz="2000" dirty="0" err="1"/>
              <a:t>device.Get</a:t>
            </a:r>
            <a:r>
              <a:rPr lang="en-US" sz="2000" dirty="0"/>
              <a:t>(), </a:t>
            </a:r>
            <a:r>
              <a:rPr lang="en-US" sz="2000" dirty="0" err="1"/>
              <a:t>billboardVertexShader.Get</a:t>
            </a:r>
            <a:r>
              <a:rPr lang="en-US" sz="2000" dirty="0"/>
              <a:t>());</a:t>
            </a:r>
          </a:p>
        </p:txBody>
      </p:sp>
    </p:spTree>
    <p:extLst>
      <p:ext uri="{BB962C8B-B14F-4D97-AF65-F5344CB8AC3E}">
        <p14:creationId xmlns:p14="http://schemas.microsoft.com/office/powerpoint/2010/main" val="966769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LoadAssets</a:t>
            </a:r>
            <a:endParaRPr lang="en-US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Egg::Mesh::Material::P </a:t>
            </a:r>
            <a:r>
              <a:rPr lang="en-US" sz="2400" dirty="0" err="1"/>
              <a:t>fireMaterial</a:t>
            </a:r>
            <a:r>
              <a:rPr lang="en-US" sz="2400" dirty="0"/>
              <a:t> = Egg::Mesh::Material::Create();</a:t>
            </a:r>
          </a:p>
          <a:p>
            <a:r>
              <a:rPr lang="en-US" sz="2400" dirty="0" err="1"/>
              <a:t>fireMaterial</a:t>
            </a:r>
            <a:r>
              <a:rPr lang="en-US" sz="2400" dirty="0"/>
              <a:t>-&gt;</a:t>
            </a:r>
            <a:r>
              <a:rPr lang="en-US" sz="2400" dirty="0" err="1"/>
              <a:t>SetRootSignature</a:t>
            </a:r>
            <a:r>
              <a:rPr lang="en-US" sz="2400" dirty="0"/>
              <a:t>(</a:t>
            </a:r>
            <a:r>
              <a:rPr lang="en-US" sz="2400" dirty="0" err="1"/>
              <a:t>billboardRootSig</a:t>
            </a:r>
            <a:r>
              <a:rPr lang="en-US" sz="2400" dirty="0"/>
              <a:t>);</a:t>
            </a:r>
          </a:p>
          <a:p>
            <a:r>
              <a:rPr lang="en-US" sz="2400" dirty="0" err="1"/>
              <a:t>fireMaterial</a:t>
            </a:r>
            <a:r>
              <a:rPr lang="en-US" sz="2400" dirty="0"/>
              <a:t>-&gt;</a:t>
            </a:r>
            <a:r>
              <a:rPr lang="en-US" sz="2400" dirty="0" err="1"/>
              <a:t>SetVertexShader</a:t>
            </a:r>
            <a:r>
              <a:rPr lang="en-US" sz="2400" dirty="0" smtClean="0"/>
              <a:t>(</a:t>
            </a:r>
            <a:r>
              <a:rPr lang="hu-HU" sz="2400" dirty="0" smtClean="0"/>
              <a:t> </a:t>
            </a:r>
            <a:r>
              <a:rPr lang="en-US" sz="2400" dirty="0" err="1" smtClean="0"/>
              <a:t>billboardVertexShader</a:t>
            </a:r>
            <a:r>
              <a:rPr lang="en-US" sz="2400" dirty="0"/>
              <a:t>);</a:t>
            </a:r>
          </a:p>
          <a:p>
            <a:r>
              <a:rPr lang="en-US" sz="2400" dirty="0" err="1"/>
              <a:t>fireMaterial</a:t>
            </a:r>
            <a:r>
              <a:rPr lang="en-US" sz="2400" dirty="0"/>
              <a:t>-&gt;</a:t>
            </a:r>
            <a:r>
              <a:rPr lang="en-US" sz="2400" dirty="0" err="1"/>
              <a:t>SetGeometryShader</a:t>
            </a:r>
            <a:r>
              <a:rPr lang="en-US" sz="2400" dirty="0" smtClean="0"/>
              <a:t>(</a:t>
            </a:r>
            <a:r>
              <a:rPr lang="hu-HU" sz="2400" dirty="0" smtClean="0"/>
              <a:t> </a:t>
            </a:r>
            <a:r>
              <a:rPr lang="en-US" sz="2400" dirty="0" err="1" smtClean="0"/>
              <a:t>billboardGeometryShader</a:t>
            </a:r>
            <a:r>
              <a:rPr lang="en-US" sz="2400" dirty="0"/>
              <a:t>);</a:t>
            </a:r>
          </a:p>
          <a:p>
            <a:r>
              <a:rPr lang="en-US" sz="2400" dirty="0" err="1"/>
              <a:t>fireMaterial</a:t>
            </a:r>
            <a:r>
              <a:rPr lang="en-US" sz="2400" dirty="0"/>
              <a:t>-&gt;</a:t>
            </a:r>
            <a:r>
              <a:rPr lang="en-US" sz="2400" dirty="0" err="1"/>
              <a:t>SetPixelShader</a:t>
            </a:r>
            <a:r>
              <a:rPr lang="en-US" sz="2400" dirty="0" smtClean="0"/>
              <a:t>(</a:t>
            </a:r>
            <a:r>
              <a:rPr lang="hu-HU" sz="2400" dirty="0" smtClean="0"/>
              <a:t> </a:t>
            </a:r>
            <a:r>
              <a:rPr lang="en-US" sz="2400" dirty="0" err="1" smtClean="0"/>
              <a:t>firePixelShader</a:t>
            </a:r>
            <a:r>
              <a:rPr lang="en-US" sz="2400" dirty="0"/>
              <a:t>);</a:t>
            </a:r>
          </a:p>
          <a:p>
            <a:r>
              <a:rPr lang="en-US" sz="2400" dirty="0" err="1"/>
              <a:t>fireMaterial</a:t>
            </a:r>
            <a:r>
              <a:rPr lang="en-US" sz="2400" dirty="0"/>
              <a:t>-&gt;</a:t>
            </a:r>
            <a:r>
              <a:rPr lang="en-US" sz="2400" dirty="0" err="1"/>
              <a:t>SetDepthStencilState</a:t>
            </a:r>
            <a:r>
              <a:rPr lang="en-US" sz="2400" dirty="0" smtClean="0"/>
              <a:t>(</a:t>
            </a:r>
            <a:r>
              <a:rPr lang="hu-HU" sz="2400" dirty="0" smtClean="0"/>
              <a:t> </a:t>
            </a:r>
            <a:r>
              <a:rPr lang="en-US" sz="2400" dirty="0" smtClean="0"/>
              <a:t>CD3DX12_DEPTH_STENCIL_DESC(D3D12_DEFAULT</a:t>
            </a:r>
            <a:r>
              <a:rPr lang="en-US" sz="2400" dirty="0"/>
              <a:t>));</a:t>
            </a:r>
          </a:p>
          <a:p>
            <a:r>
              <a:rPr lang="en-US" sz="2400" dirty="0" err="1"/>
              <a:t>fireMaterial</a:t>
            </a:r>
            <a:r>
              <a:rPr lang="en-US" sz="2400" dirty="0"/>
              <a:t>-&gt;</a:t>
            </a:r>
            <a:r>
              <a:rPr lang="en-US" sz="2400" dirty="0" err="1"/>
              <a:t>SetDSVFormat</a:t>
            </a:r>
            <a:r>
              <a:rPr lang="en-US" sz="2400" dirty="0" smtClean="0"/>
              <a:t>(</a:t>
            </a:r>
            <a:r>
              <a:rPr lang="hu-HU" sz="2400" dirty="0" smtClean="0"/>
              <a:t> </a:t>
            </a:r>
            <a:r>
              <a:rPr lang="en-US" sz="2400" dirty="0" smtClean="0"/>
              <a:t>DXGI_FORMAT_D32_FLOAT</a:t>
            </a:r>
            <a:r>
              <a:rPr lang="en-US" sz="24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762683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LoadAssets</a:t>
            </a:r>
            <a:endParaRPr lang="en-US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fireBillboardSet</a:t>
            </a:r>
            <a:r>
              <a:rPr lang="en-US" dirty="0"/>
              <a:t> = Egg::Mesh::Shaded::Create(</a:t>
            </a:r>
          </a:p>
          <a:p>
            <a:r>
              <a:rPr lang="en-US" smtClean="0"/>
              <a:t>psoManager, </a:t>
            </a:r>
            <a:r>
              <a:rPr lang="en-US" dirty="0" err="1"/>
              <a:t>fireMaterial</a:t>
            </a:r>
            <a:r>
              <a:rPr lang="en-US" dirty="0"/>
              <a:t>, </a:t>
            </a:r>
            <a:r>
              <a:rPr lang="en-US" dirty="0" err="1"/>
              <a:t>particlesGeometry</a:t>
            </a:r>
            <a:r>
              <a:rPr lang="en-US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822067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Billboard.hlsli</a:t>
            </a:r>
            <a:endParaRPr lang="en-US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13"/>
          </p:nvPr>
        </p:nvSpPr>
        <p:spPr>
          <a:solidFill>
            <a:schemeClr val="accent5">
              <a:lumMod val="40000"/>
              <a:lumOff val="60000"/>
            </a:schemeClr>
          </a:solidFill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dirty="0" err="1"/>
              <a:t>struct</a:t>
            </a:r>
            <a:r>
              <a:rPr lang="en-US" sz="2400" dirty="0"/>
              <a:t> </a:t>
            </a:r>
            <a:r>
              <a:rPr lang="en-US" sz="2400" dirty="0" err="1"/>
              <a:t>IAOutput</a:t>
            </a:r>
            <a:r>
              <a:rPr lang="en-US" sz="2400" dirty="0"/>
              <a:t> {</a:t>
            </a:r>
          </a:p>
          <a:p>
            <a:r>
              <a:rPr lang="hu-HU" sz="2400" dirty="0" smtClean="0"/>
              <a:t>  </a:t>
            </a:r>
            <a:r>
              <a:rPr lang="en-US" sz="2400" dirty="0" smtClean="0"/>
              <a:t>float3 </a:t>
            </a:r>
            <a:r>
              <a:rPr lang="en-US" sz="2400" dirty="0" err="1"/>
              <a:t>pos</a:t>
            </a:r>
            <a:r>
              <a:rPr lang="en-US" sz="2400" dirty="0"/>
              <a:t> : POSITION;</a:t>
            </a:r>
          </a:p>
          <a:p>
            <a:r>
              <a:rPr lang="hu-HU" sz="2400" dirty="0" smtClean="0"/>
              <a:t>  </a:t>
            </a:r>
            <a:r>
              <a:rPr lang="en-US" sz="2400" dirty="0" smtClean="0"/>
              <a:t>float </a:t>
            </a:r>
            <a:r>
              <a:rPr lang="en-US" sz="2400" dirty="0"/>
              <a:t>lifespan : LIFESPAN;</a:t>
            </a:r>
          </a:p>
          <a:p>
            <a:r>
              <a:rPr lang="hu-HU" sz="2400" dirty="0" smtClean="0"/>
              <a:t>  </a:t>
            </a:r>
            <a:r>
              <a:rPr lang="en-US" sz="2400" dirty="0" smtClean="0"/>
              <a:t>float </a:t>
            </a:r>
            <a:r>
              <a:rPr lang="en-US" sz="2400" dirty="0"/>
              <a:t>age : AGE;</a:t>
            </a:r>
          </a:p>
          <a:p>
            <a:r>
              <a:rPr lang="en-US" sz="2400" dirty="0"/>
              <a:t>};</a:t>
            </a:r>
          </a:p>
          <a:p>
            <a:r>
              <a:rPr lang="en-US" sz="2400" dirty="0" err="1"/>
              <a:t>typedef</a:t>
            </a:r>
            <a:r>
              <a:rPr lang="en-US" sz="2400" dirty="0"/>
              <a:t> </a:t>
            </a:r>
            <a:r>
              <a:rPr lang="en-US" sz="2400" dirty="0" err="1"/>
              <a:t>IAOutput</a:t>
            </a:r>
            <a:r>
              <a:rPr lang="en-US" sz="2400" dirty="0"/>
              <a:t> </a:t>
            </a:r>
            <a:r>
              <a:rPr lang="en-US" sz="2400" dirty="0" err="1"/>
              <a:t>VSOutput</a:t>
            </a:r>
            <a:r>
              <a:rPr lang="en-US" sz="2400" dirty="0"/>
              <a:t>;</a:t>
            </a:r>
          </a:p>
          <a:p>
            <a:r>
              <a:rPr lang="en-US" sz="2400" dirty="0" err="1"/>
              <a:t>struct</a:t>
            </a:r>
            <a:r>
              <a:rPr lang="en-US" sz="2400" dirty="0"/>
              <a:t> </a:t>
            </a:r>
            <a:r>
              <a:rPr lang="en-US" sz="2400" dirty="0" err="1"/>
              <a:t>GSOutput</a:t>
            </a:r>
            <a:r>
              <a:rPr lang="en-US" sz="2400" dirty="0"/>
              <a:t> {</a:t>
            </a:r>
          </a:p>
          <a:p>
            <a:r>
              <a:rPr lang="hu-HU" sz="2400" dirty="0" smtClean="0"/>
              <a:t>  </a:t>
            </a:r>
            <a:r>
              <a:rPr lang="en-US" sz="2400" dirty="0" smtClean="0"/>
              <a:t>float4 </a:t>
            </a:r>
            <a:r>
              <a:rPr lang="en-US" sz="2400" dirty="0" err="1"/>
              <a:t>pos</a:t>
            </a:r>
            <a:r>
              <a:rPr lang="en-US" sz="2400" dirty="0"/>
              <a:t> : </a:t>
            </a:r>
            <a:r>
              <a:rPr lang="en-US" sz="2400" dirty="0" err="1"/>
              <a:t>SV_Position</a:t>
            </a:r>
            <a:r>
              <a:rPr lang="en-US" sz="2400" dirty="0"/>
              <a:t>;</a:t>
            </a:r>
          </a:p>
          <a:p>
            <a:r>
              <a:rPr lang="hu-HU" sz="2400" dirty="0" smtClean="0"/>
              <a:t>  </a:t>
            </a:r>
            <a:r>
              <a:rPr lang="en-US" sz="2400" dirty="0" smtClean="0"/>
              <a:t>float2 </a:t>
            </a:r>
            <a:r>
              <a:rPr lang="en-US" sz="2400" dirty="0" err="1"/>
              <a:t>tex</a:t>
            </a:r>
            <a:r>
              <a:rPr lang="en-US" sz="2400" dirty="0"/>
              <a:t> : TEXCOORD;</a:t>
            </a:r>
          </a:p>
          <a:p>
            <a:r>
              <a:rPr lang="en-US" sz="2400" dirty="0"/>
              <a:t>};</a:t>
            </a:r>
            <a:endParaRPr lang="en-US" sz="2400" dirty="0">
              <a:solidFill>
                <a:srgbClr val="0000FF"/>
              </a:solidFill>
              <a:latin typeface="Consolas" panose="020B0609020204030204" pitchFamily="49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353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Billboard.hlsli</a:t>
            </a:r>
            <a:endParaRPr lang="en-US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13"/>
          </p:nvPr>
        </p:nvSpPr>
        <p:spPr>
          <a:solidFill>
            <a:schemeClr val="accent5">
              <a:lumMod val="40000"/>
              <a:lumOff val="60000"/>
            </a:schemeClr>
          </a:solidFill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dirty="0" err="1"/>
              <a:t>cbuffer</a:t>
            </a:r>
            <a:r>
              <a:rPr lang="en-US" sz="2400" dirty="0"/>
              <a:t> </a:t>
            </a:r>
            <a:r>
              <a:rPr lang="en-US" sz="2400" dirty="0" err="1"/>
              <a:t>PerObjectCb</a:t>
            </a:r>
            <a:r>
              <a:rPr lang="en-US" sz="2400" dirty="0"/>
              <a:t> : register(b0) {</a:t>
            </a:r>
          </a:p>
          <a:p>
            <a:r>
              <a:rPr lang="hu-HU" sz="2400" dirty="0" smtClean="0"/>
              <a:t>  </a:t>
            </a:r>
            <a:r>
              <a:rPr lang="en-US" sz="2400" dirty="0" smtClean="0"/>
              <a:t>float4x4 </a:t>
            </a:r>
            <a:r>
              <a:rPr lang="en-US" sz="2400" dirty="0" err="1"/>
              <a:t>modelMat</a:t>
            </a:r>
            <a:r>
              <a:rPr lang="en-US" sz="2400" dirty="0"/>
              <a:t>;</a:t>
            </a:r>
          </a:p>
          <a:p>
            <a:r>
              <a:rPr lang="hu-HU" sz="2400" dirty="0" smtClean="0"/>
              <a:t>  </a:t>
            </a:r>
            <a:r>
              <a:rPr lang="en-US" sz="2400" dirty="0" smtClean="0"/>
              <a:t>float4x4 </a:t>
            </a:r>
            <a:r>
              <a:rPr lang="en-US" sz="2400" dirty="0" err="1"/>
              <a:t>modelMatInverse</a:t>
            </a:r>
            <a:r>
              <a:rPr lang="en-US" sz="2400" dirty="0"/>
              <a:t>;</a:t>
            </a:r>
          </a:p>
          <a:p>
            <a:r>
              <a:rPr lang="en-US" sz="2400" dirty="0"/>
              <a:t>}</a:t>
            </a:r>
          </a:p>
          <a:p>
            <a:endParaRPr lang="en-US" sz="2400" dirty="0"/>
          </a:p>
          <a:p>
            <a:r>
              <a:rPr lang="en-US" sz="2400" dirty="0" err="1"/>
              <a:t>cbuffer</a:t>
            </a:r>
            <a:r>
              <a:rPr lang="en-US" sz="2400" dirty="0"/>
              <a:t> </a:t>
            </a:r>
            <a:r>
              <a:rPr lang="en-US" sz="2400" dirty="0" err="1"/>
              <a:t>PerFrameCb</a:t>
            </a:r>
            <a:r>
              <a:rPr lang="en-US" sz="2400" dirty="0"/>
              <a:t> : register(b1) {</a:t>
            </a:r>
          </a:p>
          <a:p>
            <a:r>
              <a:rPr lang="hu-HU" sz="2400" dirty="0" smtClean="0"/>
              <a:t>  </a:t>
            </a:r>
            <a:r>
              <a:rPr lang="en-US" sz="2400" dirty="0" smtClean="0"/>
              <a:t>float4x4 </a:t>
            </a:r>
            <a:r>
              <a:rPr lang="en-US" sz="2400" dirty="0" err="1"/>
              <a:t>viewProjMat</a:t>
            </a:r>
            <a:r>
              <a:rPr lang="en-US" sz="2400" dirty="0"/>
              <a:t>;</a:t>
            </a:r>
          </a:p>
          <a:p>
            <a:r>
              <a:rPr lang="hu-HU" sz="2400" dirty="0" smtClean="0"/>
              <a:t>  </a:t>
            </a:r>
            <a:r>
              <a:rPr lang="en-US" sz="2400" dirty="0" smtClean="0"/>
              <a:t>float4x4 </a:t>
            </a:r>
            <a:r>
              <a:rPr lang="en-US" sz="2400" dirty="0" err="1"/>
              <a:t>rayDirMat</a:t>
            </a:r>
            <a:r>
              <a:rPr lang="en-US" sz="2400" dirty="0"/>
              <a:t>;</a:t>
            </a:r>
          </a:p>
          <a:p>
            <a:r>
              <a:rPr lang="hu-HU" sz="2400" dirty="0" smtClean="0"/>
              <a:t>  </a:t>
            </a:r>
            <a:r>
              <a:rPr lang="en-US" sz="2400" dirty="0" smtClean="0"/>
              <a:t>float4 </a:t>
            </a:r>
            <a:r>
              <a:rPr lang="en-US" sz="2400" dirty="0" err="1"/>
              <a:t>cameraPos</a:t>
            </a:r>
            <a:r>
              <a:rPr lang="en-US" sz="2400" dirty="0"/>
              <a:t>;</a:t>
            </a:r>
          </a:p>
          <a:p>
            <a:r>
              <a:rPr lang="hu-HU" sz="2400" dirty="0" smtClean="0"/>
              <a:t>  </a:t>
            </a:r>
            <a:r>
              <a:rPr lang="en-US" sz="2400" dirty="0" smtClean="0"/>
              <a:t>float4 </a:t>
            </a:r>
            <a:r>
              <a:rPr lang="en-US" sz="2400" dirty="0" err="1"/>
              <a:t>lightPos</a:t>
            </a:r>
            <a:r>
              <a:rPr lang="en-US" sz="2400" dirty="0"/>
              <a:t>;</a:t>
            </a:r>
          </a:p>
          <a:p>
            <a:r>
              <a:rPr lang="hu-HU" sz="2400" dirty="0" smtClean="0"/>
              <a:t>  </a:t>
            </a:r>
            <a:r>
              <a:rPr lang="en-US" sz="2400" dirty="0" smtClean="0"/>
              <a:t>float4 </a:t>
            </a:r>
            <a:r>
              <a:rPr lang="en-US" sz="2400" dirty="0" err="1"/>
              <a:t>lightPowerDensity</a:t>
            </a:r>
            <a:r>
              <a:rPr lang="en-US" sz="2400" dirty="0"/>
              <a:t>;</a:t>
            </a:r>
          </a:p>
          <a:p>
            <a:r>
              <a:rPr lang="hu-HU" sz="2400" dirty="0" smtClean="0"/>
              <a:t>  </a:t>
            </a:r>
            <a:r>
              <a:rPr lang="en-US" sz="2400" dirty="0" smtClean="0"/>
              <a:t>float4 </a:t>
            </a:r>
            <a:r>
              <a:rPr lang="en-US" sz="2400" dirty="0" err="1"/>
              <a:t>billboardSize</a:t>
            </a:r>
            <a:r>
              <a:rPr lang="en-US" sz="2400" dirty="0"/>
              <a:t>;</a:t>
            </a:r>
          </a:p>
          <a:p>
            <a:r>
              <a:rPr lang="en-US" sz="2400" dirty="0"/>
              <a:t>}</a:t>
            </a:r>
            <a:endParaRPr lang="en-US" sz="2400" dirty="0">
              <a:solidFill>
                <a:srgbClr val="0000FF"/>
              </a:solidFill>
              <a:latin typeface="Consolas" panose="020B0609020204030204" pitchFamily="49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47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Billboard.hlsli</a:t>
            </a:r>
            <a:endParaRPr lang="en-US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13"/>
          </p:nvPr>
        </p:nvSpPr>
        <p:spPr>
          <a:solidFill>
            <a:schemeClr val="accent5">
              <a:lumMod val="40000"/>
              <a:lumOff val="60000"/>
            </a:schemeClr>
          </a:solidFill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dirty="0"/>
              <a:t>#define </a:t>
            </a:r>
            <a:r>
              <a:rPr lang="en-US" sz="2400" dirty="0" err="1"/>
              <a:t>BillboardRootSig</a:t>
            </a:r>
            <a:r>
              <a:rPr lang="en-US" sz="2400" dirty="0"/>
              <a:t> "</a:t>
            </a:r>
            <a:r>
              <a:rPr lang="en-US" sz="2400" dirty="0" err="1"/>
              <a:t>RootFlags</a:t>
            </a:r>
            <a:r>
              <a:rPr lang="en-US" sz="2400" dirty="0"/>
              <a:t>( ALLOW_INPUT_ASSEMBLER_INPUT_LAYOUT )," \</a:t>
            </a:r>
          </a:p>
          <a:p>
            <a:r>
              <a:rPr lang="en-US" sz="2400" dirty="0"/>
              <a:t>                 "CBV(b0)," \</a:t>
            </a:r>
          </a:p>
          <a:p>
            <a:r>
              <a:rPr lang="en-US" sz="2400" dirty="0"/>
              <a:t>                 "CBV(b1)," \</a:t>
            </a:r>
          </a:p>
          <a:p>
            <a:r>
              <a:rPr lang="en-US" sz="2400" dirty="0"/>
              <a:t>                 "</a:t>
            </a:r>
            <a:r>
              <a:rPr lang="en-US" sz="2400" dirty="0" err="1"/>
              <a:t>DescriptorTable</a:t>
            </a:r>
            <a:r>
              <a:rPr lang="en-US" sz="2400" dirty="0"/>
              <a:t>(SRV(t0, </a:t>
            </a:r>
            <a:r>
              <a:rPr lang="en-US" sz="2400" dirty="0" err="1"/>
              <a:t>numDescriptors</a:t>
            </a:r>
            <a:r>
              <a:rPr lang="en-US" sz="2400" dirty="0"/>
              <a:t>=2)), </a:t>
            </a:r>
            <a:r>
              <a:rPr lang="en-US" sz="2400" dirty="0" err="1"/>
              <a:t>StaticSampler</a:t>
            </a:r>
            <a:r>
              <a:rPr lang="en-US" sz="2400" dirty="0"/>
              <a:t>(s0)"</a:t>
            </a:r>
          </a:p>
        </p:txBody>
      </p:sp>
    </p:spTree>
    <p:extLst>
      <p:ext uri="{BB962C8B-B14F-4D97-AF65-F5344CB8AC3E}">
        <p14:creationId xmlns:p14="http://schemas.microsoft.com/office/powerpoint/2010/main" val="3902696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BillboardVS.hlsl</a:t>
            </a:r>
            <a:endParaRPr lang="en-US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13"/>
          </p:nvPr>
        </p:nvSpPr>
        <p:spPr>
          <a:solidFill>
            <a:schemeClr val="accent5">
              <a:lumMod val="40000"/>
              <a:lumOff val="60000"/>
            </a:schemeClr>
          </a:solidFill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dirty="0"/>
              <a:t>#include "</a:t>
            </a:r>
            <a:r>
              <a:rPr lang="en-US" sz="2400" dirty="0" err="1"/>
              <a:t>Billboard.hlsli</a:t>
            </a:r>
            <a:r>
              <a:rPr lang="en-US" sz="2400" dirty="0"/>
              <a:t>"</a:t>
            </a:r>
          </a:p>
          <a:p>
            <a:endParaRPr lang="en-US" sz="2400" dirty="0"/>
          </a:p>
          <a:p>
            <a:r>
              <a:rPr lang="en-US" sz="2400" dirty="0"/>
              <a:t>[</a:t>
            </a:r>
            <a:r>
              <a:rPr lang="en-US" sz="2400" dirty="0" err="1"/>
              <a:t>RootSignature</a:t>
            </a:r>
            <a:r>
              <a:rPr lang="en-US" sz="2400" dirty="0"/>
              <a:t>(</a:t>
            </a:r>
            <a:r>
              <a:rPr lang="en-US" sz="2400" dirty="0" err="1"/>
              <a:t>BillboardRootSig</a:t>
            </a:r>
            <a:r>
              <a:rPr lang="en-US" sz="2400" dirty="0"/>
              <a:t>)]</a:t>
            </a:r>
          </a:p>
          <a:p>
            <a:r>
              <a:rPr lang="en-US" sz="2400" dirty="0" err="1"/>
              <a:t>VSOutput</a:t>
            </a:r>
            <a:r>
              <a:rPr lang="en-US" sz="2400" dirty="0"/>
              <a:t> main(</a:t>
            </a:r>
            <a:r>
              <a:rPr lang="en-US" sz="2400" dirty="0" err="1"/>
              <a:t>IAOutput</a:t>
            </a:r>
            <a:r>
              <a:rPr lang="en-US" sz="2400" dirty="0"/>
              <a:t> input)</a:t>
            </a:r>
          </a:p>
          <a:p>
            <a:r>
              <a:rPr lang="en-US" sz="2400" dirty="0"/>
              <a:t>{</a:t>
            </a:r>
          </a:p>
          <a:p>
            <a:r>
              <a:rPr lang="hu-HU" sz="2400" dirty="0" smtClean="0"/>
              <a:t>  </a:t>
            </a:r>
            <a:r>
              <a:rPr lang="en-US" sz="2400" dirty="0" smtClean="0"/>
              <a:t>return </a:t>
            </a:r>
            <a:r>
              <a:rPr lang="en-US" sz="2400" dirty="0"/>
              <a:t>input;</a:t>
            </a:r>
          </a:p>
          <a:p>
            <a:r>
              <a:rPr lang="en-US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56964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Particle</a:t>
            </a:r>
            <a:r>
              <a:rPr lang="hu-HU" dirty="0" smtClean="0"/>
              <a:t> osztály</a:t>
            </a:r>
            <a:endParaRPr lang="en-US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#include "Egg/Math/</a:t>
            </a:r>
            <a:r>
              <a:rPr lang="en-US" dirty="0" err="1" smtClean="0"/>
              <a:t>math.h</a:t>
            </a:r>
            <a:r>
              <a:rPr lang="en-US" dirty="0" smtClean="0"/>
              <a:t>"</a:t>
            </a:r>
          </a:p>
          <a:p>
            <a:r>
              <a:rPr lang="hu-HU" dirty="0" smtClean="0"/>
              <a:t>class Particle</a:t>
            </a:r>
            <a:r>
              <a:rPr lang="en-US" dirty="0"/>
              <a:t> </a:t>
            </a:r>
            <a:r>
              <a:rPr lang="en-US" dirty="0" smtClean="0"/>
              <a:t>{</a:t>
            </a:r>
          </a:p>
          <a:p>
            <a:r>
              <a:rPr lang="en-US" dirty="0"/>
              <a:t>public:</a:t>
            </a:r>
          </a:p>
          <a:p>
            <a:r>
              <a:rPr lang="en-US" dirty="0" smtClean="0"/>
              <a:t>  Egg::Math::Float3 position;</a:t>
            </a:r>
          </a:p>
          <a:p>
            <a:r>
              <a:rPr lang="en-US" dirty="0" smtClean="0"/>
              <a:t>  Egg::Math::Float3 velocity;</a:t>
            </a:r>
          </a:p>
          <a:p>
            <a:r>
              <a:rPr lang="en-US" dirty="0" smtClean="0"/>
              <a:t>  float lifespan;</a:t>
            </a:r>
          </a:p>
          <a:p>
            <a:r>
              <a:rPr lang="en-US" dirty="0" smtClean="0"/>
              <a:t>  float age;</a:t>
            </a:r>
          </a:p>
          <a:p>
            <a:r>
              <a:rPr lang="en-US" dirty="0" smtClean="0"/>
              <a:t>};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22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BillboardGS.hlsl</a:t>
            </a:r>
            <a:endParaRPr lang="en-US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13"/>
          </p:nvPr>
        </p:nvSpPr>
        <p:spPr>
          <a:solidFill>
            <a:schemeClr val="accent5">
              <a:lumMod val="40000"/>
              <a:lumOff val="60000"/>
            </a:schemeClr>
          </a:solidFill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dirty="0"/>
              <a:t>#include "</a:t>
            </a:r>
            <a:r>
              <a:rPr lang="en-US" sz="2400" dirty="0" err="1"/>
              <a:t>Billboard.hlsli</a:t>
            </a:r>
            <a:r>
              <a:rPr lang="en-US" sz="2400" dirty="0"/>
              <a:t>"</a:t>
            </a:r>
          </a:p>
          <a:p>
            <a:endParaRPr lang="en-US" sz="2400" dirty="0"/>
          </a:p>
          <a:p>
            <a:r>
              <a:rPr lang="en-US" sz="2400" dirty="0"/>
              <a:t>[</a:t>
            </a:r>
            <a:r>
              <a:rPr lang="en-US" sz="2400" dirty="0" err="1"/>
              <a:t>RootSignature</a:t>
            </a:r>
            <a:r>
              <a:rPr lang="en-US" sz="2400" dirty="0"/>
              <a:t>(</a:t>
            </a:r>
            <a:r>
              <a:rPr lang="en-US" sz="2400" dirty="0" err="1"/>
              <a:t>BillboardRootSig</a:t>
            </a:r>
            <a:r>
              <a:rPr lang="en-US" sz="2400" dirty="0"/>
              <a:t>)][</a:t>
            </a:r>
            <a:r>
              <a:rPr lang="en-US" sz="2400" dirty="0" err="1"/>
              <a:t>maxvertexcount</a:t>
            </a:r>
            <a:r>
              <a:rPr lang="en-US" sz="2400" dirty="0"/>
              <a:t>(4)]</a:t>
            </a:r>
          </a:p>
          <a:p>
            <a:r>
              <a:rPr lang="en-US" sz="2400" dirty="0"/>
              <a:t>void main(</a:t>
            </a:r>
          </a:p>
          <a:p>
            <a:r>
              <a:rPr lang="hu-HU" sz="2400" dirty="0" smtClean="0"/>
              <a:t>  </a:t>
            </a:r>
            <a:r>
              <a:rPr lang="en-US" sz="2400" dirty="0" smtClean="0"/>
              <a:t>point </a:t>
            </a:r>
            <a:r>
              <a:rPr lang="en-US" sz="2400" dirty="0" err="1"/>
              <a:t>VSOutput</a:t>
            </a:r>
            <a:r>
              <a:rPr lang="en-US" sz="2400" dirty="0"/>
              <a:t> input[1],</a:t>
            </a:r>
          </a:p>
          <a:p>
            <a:r>
              <a:rPr lang="hu-HU" sz="2400" dirty="0" smtClean="0"/>
              <a:t>  </a:t>
            </a:r>
            <a:r>
              <a:rPr lang="en-US" sz="2400" dirty="0" err="1" smtClean="0"/>
              <a:t>inout</a:t>
            </a:r>
            <a:r>
              <a:rPr lang="en-US" sz="2400" dirty="0" smtClean="0"/>
              <a:t> </a:t>
            </a:r>
            <a:r>
              <a:rPr lang="en-US" sz="2400" dirty="0" err="1"/>
              <a:t>TriangleStream</a:t>
            </a:r>
            <a:r>
              <a:rPr lang="en-US" sz="2400" dirty="0"/>
              <a:t>&lt;</a:t>
            </a:r>
            <a:r>
              <a:rPr lang="en-US" sz="2400" dirty="0" err="1"/>
              <a:t>GSOutput</a:t>
            </a:r>
            <a:r>
              <a:rPr lang="en-US" sz="2400" dirty="0"/>
              <a:t>&gt; stream) {</a:t>
            </a:r>
          </a:p>
          <a:p>
            <a:r>
              <a:rPr lang="hu-HU" sz="2400" dirty="0" smtClean="0"/>
              <a:t>  </a:t>
            </a:r>
            <a:r>
              <a:rPr lang="en-US" sz="2400" dirty="0" smtClean="0"/>
              <a:t>float4 </a:t>
            </a:r>
            <a:r>
              <a:rPr lang="en-US" sz="2400" dirty="0" err="1"/>
              <a:t>hndcPos</a:t>
            </a:r>
            <a:r>
              <a:rPr lang="en-US" sz="2400" dirty="0"/>
              <a:t> = </a:t>
            </a:r>
            <a:r>
              <a:rPr lang="en-US" sz="2400" dirty="0" err="1"/>
              <a:t>mul</a:t>
            </a:r>
            <a:r>
              <a:rPr lang="en-US" sz="2400" dirty="0"/>
              <a:t>(</a:t>
            </a:r>
            <a:r>
              <a:rPr lang="en-US" sz="2400" dirty="0" err="1"/>
              <a:t>viewProjMat</a:t>
            </a:r>
            <a:r>
              <a:rPr lang="en-US" sz="2400" dirty="0"/>
              <a:t>,</a:t>
            </a:r>
          </a:p>
          <a:p>
            <a:r>
              <a:rPr lang="hu-HU" sz="2400" dirty="0" smtClean="0"/>
              <a:t>      </a:t>
            </a:r>
            <a:r>
              <a:rPr lang="en-US" sz="2400" dirty="0" err="1" smtClean="0"/>
              <a:t>mul</a:t>
            </a:r>
            <a:r>
              <a:rPr lang="en-US" sz="2400" dirty="0" smtClean="0"/>
              <a:t>(</a:t>
            </a:r>
            <a:r>
              <a:rPr lang="en-US" sz="2400" dirty="0" err="1" smtClean="0"/>
              <a:t>modelMat</a:t>
            </a:r>
            <a:r>
              <a:rPr lang="en-US" sz="2400" dirty="0"/>
              <a:t>, float4(input[0].</a:t>
            </a:r>
            <a:r>
              <a:rPr lang="en-US" sz="2400" dirty="0" err="1"/>
              <a:t>pos</a:t>
            </a:r>
            <a:r>
              <a:rPr lang="en-US" sz="2400" dirty="0"/>
              <a:t>, 1)</a:t>
            </a:r>
          </a:p>
          <a:p>
            <a:r>
              <a:rPr lang="en-US" sz="2400" dirty="0"/>
              <a:t>));</a:t>
            </a:r>
          </a:p>
        </p:txBody>
      </p:sp>
    </p:spTree>
    <p:extLst>
      <p:ext uri="{BB962C8B-B14F-4D97-AF65-F5344CB8AC3E}">
        <p14:creationId xmlns:p14="http://schemas.microsoft.com/office/powerpoint/2010/main" val="3059230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BillboardGS.hlsl</a:t>
            </a:r>
            <a:endParaRPr lang="en-US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13"/>
          </p:nvPr>
        </p:nvSpPr>
        <p:spPr>
          <a:solidFill>
            <a:schemeClr val="accent5">
              <a:lumMod val="40000"/>
              <a:lumOff val="60000"/>
            </a:schemeClr>
          </a:solidFill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dirty="0" err="1"/>
              <a:t>GSOutput</a:t>
            </a:r>
            <a:r>
              <a:rPr lang="en-US" sz="2400" dirty="0"/>
              <a:t> output;</a:t>
            </a:r>
          </a:p>
          <a:p>
            <a:r>
              <a:rPr lang="en-US" sz="2400" dirty="0" err="1"/>
              <a:t>output.pos</a:t>
            </a:r>
            <a:r>
              <a:rPr lang="en-US" sz="2400" dirty="0"/>
              <a:t> = </a:t>
            </a:r>
            <a:r>
              <a:rPr lang="en-US" sz="2400" dirty="0" err="1"/>
              <a:t>hndcPos</a:t>
            </a:r>
            <a:r>
              <a:rPr lang="en-US" sz="2400" dirty="0"/>
              <a:t>;</a:t>
            </a:r>
          </a:p>
          <a:p>
            <a:r>
              <a:rPr lang="en-US" sz="2400" dirty="0" err="1"/>
              <a:t>output.pos.x</a:t>
            </a:r>
            <a:r>
              <a:rPr lang="en-US" sz="2400" dirty="0"/>
              <a:t> += </a:t>
            </a:r>
            <a:r>
              <a:rPr lang="en-US" sz="2400" dirty="0" err="1"/>
              <a:t>billboardSize.x</a:t>
            </a:r>
            <a:r>
              <a:rPr lang="en-US" sz="2400" dirty="0"/>
              <a:t>;</a:t>
            </a:r>
          </a:p>
          <a:p>
            <a:r>
              <a:rPr lang="en-US" sz="2400" dirty="0" err="1"/>
              <a:t>output.pos.y</a:t>
            </a:r>
            <a:r>
              <a:rPr lang="en-US" sz="2400" dirty="0"/>
              <a:t> += </a:t>
            </a:r>
            <a:r>
              <a:rPr lang="en-US" sz="2400" dirty="0" err="1"/>
              <a:t>billboardSize.y</a:t>
            </a:r>
            <a:r>
              <a:rPr lang="en-US" sz="2400" dirty="0"/>
              <a:t>;</a:t>
            </a:r>
          </a:p>
          <a:p>
            <a:r>
              <a:rPr lang="en-US" sz="2400" dirty="0" err="1"/>
              <a:t>output.tex</a:t>
            </a:r>
            <a:r>
              <a:rPr lang="en-US" sz="2400" dirty="0"/>
              <a:t> = float2(1, 0);</a:t>
            </a:r>
          </a:p>
          <a:p>
            <a:r>
              <a:rPr lang="en-US" sz="2400" dirty="0" err="1"/>
              <a:t>stream.Append</a:t>
            </a:r>
            <a:r>
              <a:rPr lang="en-US" sz="2400" dirty="0"/>
              <a:t>(output</a:t>
            </a:r>
            <a:r>
              <a:rPr lang="en-US" sz="2400" dirty="0" smtClean="0"/>
              <a:t>);</a:t>
            </a:r>
            <a:endParaRPr lang="hu-HU" sz="2400" dirty="0" smtClean="0"/>
          </a:p>
          <a:p>
            <a:r>
              <a:rPr lang="hu-HU" sz="2400" dirty="0" smtClean="0"/>
              <a:t>// </a:t>
            </a:r>
            <a:r>
              <a:rPr lang="en-US" sz="2400" dirty="0" smtClean="0"/>
              <a:t>t</a:t>
            </a:r>
            <a:r>
              <a:rPr lang="hu-HU" sz="2400" dirty="0" smtClean="0"/>
              <a:t>ovábbi három csúcs csatolása a kimeneti folyamhoz</a:t>
            </a:r>
          </a:p>
          <a:p>
            <a:r>
              <a:rPr lang="en-US" sz="2400" dirty="0" smtClean="0"/>
              <a:t>}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7961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FirePS.hlsl</a:t>
            </a:r>
            <a:endParaRPr lang="en-US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13"/>
          </p:nvPr>
        </p:nvSpPr>
        <p:spPr>
          <a:solidFill>
            <a:schemeClr val="accent5">
              <a:lumMod val="40000"/>
              <a:lumOff val="60000"/>
            </a:schemeClr>
          </a:solidFill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400" dirty="0"/>
              <a:t>#include "</a:t>
            </a:r>
            <a:r>
              <a:rPr lang="en-US" sz="2400" dirty="0" err="1"/>
              <a:t>Billboard.hlsli</a:t>
            </a:r>
            <a:r>
              <a:rPr lang="en-US" sz="2400" dirty="0"/>
              <a:t>"</a:t>
            </a:r>
          </a:p>
          <a:p>
            <a:endParaRPr lang="en-US" sz="2400" dirty="0"/>
          </a:p>
          <a:p>
            <a:r>
              <a:rPr lang="en-US" sz="2400" dirty="0"/>
              <a:t>[</a:t>
            </a:r>
            <a:r>
              <a:rPr lang="en-US" sz="2400" dirty="0" err="1"/>
              <a:t>RootSignature</a:t>
            </a:r>
            <a:r>
              <a:rPr lang="en-US" sz="2400" dirty="0"/>
              <a:t>(</a:t>
            </a:r>
            <a:r>
              <a:rPr lang="en-US" sz="2400" dirty="0" err="1"/>
              <a:t>BillboardRootSig</a:t>
            </a:r>
            <a:r>
              <a:rPr lang="en-US" sz="2400" dirty="0"/>
              <a:t>)]</a:t>
            </a:r>
          </a:p>
          <a:p>
            <a:r>
              <a:rPr lang="en-US" sz="2400" dirty="0"/>
              <a:t>float4 main(</a:t>
            </a:r>
            <a:r>
              <a:rPr lang="en-US" sz="2400" dirty="0" err="1"/>
              <a:t>GSOutput</a:t>
            </a:r>
            <a:r>
              <a:rPr lang="en-US" sz="2400" dirty="0"/>
              <a:t> input) : </a:t>
            </a:r>
            <a:r>
              <a:rPr lang="en-US" sz="2400" dirty="0" err="1"/>
              <a:t>SV_Target</a:t>
            </a:r>
            <a:endParaRPr lang="en-US" sz="2400" dirty="0"/>
          </a:p>
          <a:p>
            <a:r>
              <a:rPr lang="en-US" sz="2400" dirty="0"/>
              <a:t>{</a:t>
            </a:r>
          </a:p>
          <a:p>
            <a:r>
              <a:rPr lang="en-US" sz="2400" dirty="0"/>
              <a:t>   return </a:t>
            </a:r>
            <a:r>
              <a:rPr lang="en-US" sz="2400" dirty="0" err="1"/>
              <a:t>input.tex.xyyy</a:t>
            </a:r>
            <a:r>
              <a:rPr lang="en-US" sz="2400" dirty="0"/>
              <a:t>;</a:t>
            </a:r>
          </a:p>
          <a:p>
            <a:r>
              <a:rPr lang="en-US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75549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ConstantBufferTypes</a:t>
            </a:r>
            <a:endParaRPr lang="en-US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__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declspec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(align(16))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struct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PerFrameCb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{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Float4x4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viewProjTransform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;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Float4x4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rayDirTransform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;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Float4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cameraPos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;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Float4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lightPos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;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Float4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lightPowerDensity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;</a:t>
            </a:r>
          </a:p>
          <a:p>
            <a:r>
              <a:rPr lang="en-US" dirty="0"/>
              <a:t>Float4 </a:t>
            </a:r>
            <a:r>
              <a:rPr lang="en-US" dirty="0" err="1"/>
              <a:t>billboardSize</a:t>
            </a:r>
            <a:r>
              <a:rPr lang="en-US" dirty="0"/>
              <a:t>;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};</a:t>
            </a:r>
            <a:endParaRPr lang="en-US" dirty="0" smtClean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870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</a:t>
            </a:r>
            <a:endParaRPr lang="en-US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perFrameCb</a:t>
            </a:r>
            <a:r>
              <a:rPr lang="en-US" dirty="0"/>
              <a:t>-&gt;</a:t>
            </a:r>
            <a:r>
              <a:rPr lang="en-US" dirty="0" err="1"/>
              <a:t>billboardSize</a:t>
            </a:r>
            <a:r>
              <a:rPr lang="en-US" dirty="0"/>
              <a:t> = Float4(0.1, 0.1, 0, 0);</a:t>
            </a:r>
            <a:endParaRPr lang="en-US" dirty="0" smtClean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62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PopulateCommandList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//</a:t>
            </a:r>
            <a:r>
              <a:rPr lang="en-US" dirty="0" err="1" smtClean="0"/>
              <a:t>LoadAssets</a:t>
            </a:r>
            <a:r>
              <a:rPr lang="en-US" dirty="0" smtClean="0"/>
              <a:t>-ben </a:t>
            </a:r>
            <a:r>
              <a:rPr lang="en-US" dirty="0" err="1" smtClean="0"/>
              <a:t>materialba</a:t>
            </a:r>
            <a:r>
              <a:rPr lang="en-US" dirty="0" smtClean="0"/>
              <a:t> constant </a:t>
            </a:r>
            <a:r>
              <a:rPr lang="en-US" dirty="0" err="1" smtClean="0"/>
              <a:t>bufferek</a:t>
            </a:r>
            <a:r>
              <a:rPr lang="en-US" dirty="0" smtClean="0"/>
              <a:t> </a:t>
            </a:r>
            <a:r>
              <a:rPr lang="hu-HU" dirty="0" smtClean="0"/>
              <a:t>és srvheap beállítása</a:t>
            </a:r>
            <a:endParaRPr lang="en-US" dirty="0"/>
          </a:p>
          <a:p>
            <a:r>
              <a:rPr lang="en-US" dirty="0" err="1"/>
              <a:t>fireBillboardSet</a:t>
            </a:r>
            <a:r>
              <a:rPr lang="en-US" dirty="0"/>
              <a:t>-&gt;</a:t>
            </a:r>
            <a:r>
              <a:rPr lang="en-US" dirty="0" smtClean="0"/>
              <a:t>Draw(</a:t>
            </a:r>
            <a:r>
              <a:rPr lang="hu-HU" dirty="0" smtClean="0"/>
              <a:t> </a:t>
            </a:r>
            <a:r>
              <a:rPr lang="en-US" dirty="0" err="1" smtClean="0"/>
              <a:t>commandList.Get</a:t>
            </a:r>
            <a:r>
              <a:rPr lang="en-US" dirty="0"/>
              <a:t>());</a:t>
            </a:r>
          </a:p>
        </p:txBody>
      </p:sp>
    </p:spTree>
    <p:extLst>
      <p:ext uri="{BB962C8B-B14F-4D97-AF65-F5344CB8AC3E}">
        <p14:creationId xmlns:p14="http://schemas.microsoft.com/office/powerpoint/2010/main" val="868212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Eredm</a:t>
            </a:r>
            <a:r>
              <a:rPr lang="hu-HU" dirty="0" smtClean="0"/>
              <a:t>ény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8800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874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826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Particle.png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</a:t>
            </a:r>
            <a:r>
              <a:rPr lang="hu-HU" dirty="0" smtClean="0"/>
              <a:t>öltés a Media folderbe</a:t>
            </a:r>
          </a:p>
          <a:p>
            <a:r>
              <a:rPr lang="hu-HU" dirty="0" smtClean="0"/>
              <a:t>srvHeap mintájára particleSrvHeap</a:t>
            </a:r>
          </a:p>
          <a:p>
            <a:pPr lvl="1"/>
            <a:r>
              <a:rPr lang="hu-HU" dirty="0" smtClean="0"/>
              <a:t>CreateResources-ben létrehozás</a:t>
            </a:r>
            <a:endParaRPr lang="en-US" dirty="0" smtClean="0"/>
          </a:p>
          <a:p>
            <a:pPr lvl="1"/>
            <a:r>
              <a:rPr lang="en-US" dirty="0" err="1" smtClean="0"/>
              <a:t>ReleaseResources</a:t>
            </a:r>
            <a:r>
              <a:rPr lang="en-US" dirty="0" smtClean="0"/>
              <a:t>-ben </a:t>
            </a:r>
            <a:r>
              <a:rPr lang="en-US" dirty="0" err="1" smtClean="0"/>
              <a:t>elenged</a:t>
            </a:r>
            <a:r>
              <a:rPr lang="hu-HU" dirty="0" smtClean="0"/>
              <a:t>és</a:t>
            </a:r>
            <a:endParaRPr lang="en-US" dirty="0" smtClean="0"/>
          </a:p>
          <a:p>
            <a:pPr lvl="1"/>
            <a:r>
              <a:rPr lang="hu-HU" dirty="0" smtClean="0"/>
              <a:t>UploadResources-ben materialba</a:t>
            </a:r>
            <a:endParaRPr lang="hu-HU" dirty="0" smtClean="0"/>
          </a:p>
          <a:p>
            <a:pPr marL="457200" lvl="1" indent="0">
              <a:buNone/>
            </a:pPr>
            <a:r>
              <a:rPr lang="hu-HU" dirty="0" smtClean="0"/>
              <a:t>	</a:t>
            </a:r>
            <a:r>
              <a:rPr lang="en-US" dirty="0" err="1" smtClean="0"/>
              <a:t>SetSrvHeap</a:t>
            </a:r>
            <a:endParaRPr lang="en-US" dirty="0"/>
          </a:p>
          <a:p>
            <a:r>
              <a:rPr lang="hu-HU" dirty="0" smtClean="0"/>
              <a:t>particleTex</a:t>
            </a:r>
            <a:r>
              <a:rPr lang="hu-HU" dirty="0"/>
              <a:t> </a:t>
            </a:r>
            <a:r>
              <a:rPr lang="en-US" dirty="0"/>
              <a:t>[</a:t>
            </a:r>
            <a:r>
              <a:rPr lang="en-US" dirty="0" smtClean="0"/>
              <a:t>particle.png]</a:t>
            </a:r>
          </a:p>
          <a:p>
            <a:pPr lvl="1"/>
            <a:r>
              <a:rPr lang="en-US" dirty="0" smtClean="0"/>
              <a:t>LoadTexture2D</a:t>
            </a:r>
          </a:p>
          <a:p>
            <a:pPr lvl="1"/>
            <a:r>
              <a:rPr lang="hu-HU" dirty="0" smtClean="0"/>
              <a:t>particleTex</a:t>
            </a:r>
            <a:r>
              <a:rPr lang="en-US" dirty="0" smtClean="0"/>
              <a:t>.</a:t>
            </a:r>
            <a:r>
              <a:rPr lang="en-US" dirty="0" err="1" smtClean="0"/>
              <a:t>CreateSRV</a:t>
            </a:r>
            <a:endParaRPr lang="hu-HU" dirty="0" smtClean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586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FirePS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a zsiráf színtextúrájának</a:t>
            </a:r>
            <a:r>
              <a:rPr lang="en-US" dirty="0" smtClean="0"/>
              <a:t> mint</a:t>
            </a:r>
            <a:r>
              <a:rPr lang="hu-HU" dirty="0" smtClean="0"/>
              <a:t>ájára</a:t>
            </a:r>
          </a:p>
          <a:p>
            <a:pPr lvl="1"/>
            <a:r>
              <a:rPr lang="hu-HU" dirty="0" smtClean="0"/>
              <a:t>Texture2D</a:t>
            </a:r>
          </a:p>
          <a:p>
            <a:pPr lvl="1"/>
            <a:r>
              <a:rPr lang="hu-HU" dirty="0" smtClean="0"/>
              <a:t>SamlerState</a:t>
            </a:r>
          </a:p>
          <a:p>
            <a:pPr lvl="1"/>
            <a:r>
              <a:rPr lang="hu-HU" dirty="0" smtClean="0"/>
              <a:t>Sample()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194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Particle</a:t>
            </a:r>
            <a:r>
              <a:rPr lang="hu-HU" dirty="0" smtClean="0"/>
              <a:t> osztály</a:t>
            </a:r>
            <a:endParaRPr lang="en-US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void reborn() {</a:t>
            </a:r>
          </a:p>
          <a:p>
            <a:r>
              <a:rPr lang="en-US" dirty="0" smtClean="0"/>
              <a:t>    using namespace Egg::Math;</a:t>
            </a:r>
          </a:p>
          <a:p>
            <a:r>
              <a:rPr lang="en-US" dirty="0" smtClean="0"/>
              <a:t>    position = </a:t>
            </a:r>
          </a:p>
          <a:p>
            <a:r>
              <a:rPr lang="en-US" dirty="0" smtClean="0"/>
              <a:t>        Float3::Random(-1,1);</a:t>
            </a:r>
          </a:p>
          <a:p>
            <a:r>
              <a:rPr lang="en-US" dirty="0" smtClean="0"/>
              <a:t>    velocity = position * 5;</a:t>
            </a:r>
          </a:p>
          <a:p>
            <a:r>
              <a:rPr lang="en-US" dirty="0" smtClean="0"/>
              <a:t>    age = 0;</a:t>
            </a:r>
          </a:p>
          <a:p>
            <a:r>
              <a:rPr lang="en-US" dirty="0" smtClean="0"/>
              <a:t>    lifespan =</a:t>
            </a:r>
          </a:p>
          <a:p>
            <a:r>
              <a:rPr lang="en-US" dirty="0"/>
              <a:t> </a:t>
            </a:r>
            <a:r>
              <a:rPr lang="en-US" dirty="0" smtClean="0"/>
              <a:t>           Float1::Random(2,5).x;</a:t>
            </a:r>
          </a:p>
          <a:p>
            <a:r>
              <a:rPr lang="en-US" dirty="0" smtClean="0"/>
              <a:t>}</a:t>
            </a:r>
          </a:p>
          <a:p>
            <a:r>
              <a:rPr lang="en-US" dirty="0" smtClean="0"/>
              <a:t>Particle(){ reborn(); }</a:t>
            </a:r>
          </a:p>
        </p:txBody>
      </p:sp>
    </p:spTree>
    <p:extLst>
      <p:ext uri="{BB962C8B-B14F-4D97-AF65-F5344CB8AC3E}">
        <p14:creationId xmlns:p14="http://schemas.microsoft.com/office/powerpoint/2010/main" val="1079491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Eredmény: viewportarányú billboardok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6608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91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main.cpp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// </a:t>
            </a:r>
            <a:r>
              <a:rPr lang="en-US" dirty="0" err="1" smtClean="0"/>
              <a:t>sorcsere</a:t>
            </a:r>
            <a:endParaRPr lang="en-US" dirty="0" smtClean="0"/>
          </a:p>
          <a:p>
            <a:r>
              <a:rPr lang="en-US" dirty="0" smtClean="0"/>
              <a:t>app-</a:t>
            </a:r>
            <a:r>
              <a:rPr lang="en-US" dirty="0"/>
              <a:t>&gt;</a:t>
            </a:r>
            <a:r>
              <a:rPr lang="en-US" dirty="0" err="1"/>
              <a:t>CreateResources</a:t>
            </a:r>
            <a:r>
              <a:rPr lang="en-US" dirty="0"/>
              <a:t>();</a:t>
            </a:r>
          </a:p>
          <a:p>
            <a:r>
              <a:rPr lang="en-US" dirty="0"/>
              <a:t>app-&gt;</a:t>
            </a:r>
            <a:r>
              <a:rPr lang="en-US" dirty="0" err="1"/>
              <a:t>CreateSwapChainResources</a:t>
            </a:r>
            <a:r>
              <a:rPr lang="en-US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2321773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ggl008App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void </a:t>
            </a:r>
            <a:r>
              <a:rPr lang="en-US" sz="2800" dirty="0" err="1"/>
              <a:t>CreateSwapChainResources</a:t>
            </a:r>
            <a:r>
              <a:rPr lang="en-US" sz="2800" dirty="0"/>
              <a:t>() override {</a:t>
            </a:r>
          </a:p>
          <a:p>
            <a:r>
              <a:rPr lang="en-US" sz="2800" dirty="0"/>
              <a:t>__super::</a:t>
            </a:r>
            <a:r>
              <a:rPr lang="en-US" sz="2800" dirty="0" err="1"/>
              <a:t>CreateSwapChainResources</a:t>
            </a:r>
            <a:r>
              <a:rPr lang="en-US" sz="2800" dirty="0"/>
              <a:t>();</a:t>
            </a:r>
          </a:p>
          <a:p>
            <a:r>
              <a:rPr lang="en-US" sz="2800" dirty="0"/>
              <a:t>camera-&gt;</a:t>
            </a:r>
            <a:r>
              <a:rPr lang="en-US" sz="2800" dirty="0" err="1"/>
              <a:t>SetAspect</a:t>
            </a:r>
            <a:r>
              <a:rPr lang="en-US" sz="2800" dirty="0"/>
              <a:t>(</a:t>
            </a:r>
            <a:r>
              <a:rPr lang="en-US" sz="2800" dirty="0" err="1"/>
              <a:t>aspectRatio</a:t>
            </a:r>
            <a:r>
              <a:rPr lang="en-US" sz="2800" dirty="0"/>
              <a:t>);</a:t>
            </a:r>
          </a:p>
          <a:p>
            <a:r>
              <a:rPr lang="en-US" sz="28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34669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Állandó méretű plakátok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Update-ben</a:t>
            </a:r>
          </a:p>
          <a:p>
            <a:pPr lvl="1"/>
            <a:r>
              <a:rPr lang="hu-HU" dirty="0" smtClean="0"/>
              <a:t>billboard méretet szorozzuk a kamera projekciós mátrixával</a:t>
            </a:r>
          </a:p>
        </p:txBody>
      </p:sp>
    </p:spTree>
    <p:extLst>
      <p:ext uri="{BB962C8B-B14F-4D97-AF65-F5344CB8AC3E}">
        <p14:creationId xmlns:p14="http://schemas.microsoft.com/office/powerpoint/2010/main" val="909719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Eredm</a:t>
            </a:r>
            <a:r>
              <a:rPr lang="hu-HU" dirty="0" smtClean="0"/>
              <a:t>ény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6608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685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LoadAssets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sz="2800" dirty="0"/>
              <a:t>D3D12_BLEND_DESC transparency;</a:t>
            </a:r>
          </a:p>
          <a:p>
            <a:r>
              <a:rPr lang="en-US" sz="2800" dirty="0" err="1"/>
              <a:t>transparency.AlphaToCoverageEnable</a:t>
            </a:r>
            <a:r>
              <a:rPr lang="en-US" sz="2800" dirty="0"/>
              <a:t> = false;</a:t>
            </a:r>
          </a:p>
          <a:p>
            <a:r>
              <a:rPr lang="en-US" sz="2800" dirty="0" err="1"/>
              <a:t>transparency.IndependentBlendEnable</a:t>
            </a:r>
            <a:r>
              <a:rPr lang="en-US" sz="2800" dirty="0"/>
              <a:t> = false;</a:t>
            </a:r>
          </a:p>
          <a:p>
            <a:r>
              <a:rPr lang="en-US" sz="2800" dirty="0" err="1"/>
              <a:t>transparency.RenderTarget</a:t>
            </a:r>
            <a:r>
              <a:rPr lang="en-US" sz="2800" dirty="0"/>
              <a:t>[0].</a:t>
            </a:r>
            <a:r>
              <a:rPr lang="en-US" sz="2800" dirty="0" err="1"/>
              <a:t>BlendEnable</a:t>
            </a:r>
            <a:r>
              <a:rPr lang="en-US" sz="2800" dirty="0"/>
              <a:t> = true;</a:t>
            </a:r>
          </a:p>
          <a:p>
            <a:r>
              <a:rPr lang="en-US" sz="2800" dirty="0" err="1"/>
              <a:t>transparency.RenderTarget</a:t>
            </a:r>
            <a:r>
              <a:rPr lang="en-US" sz="2800" dirty="0"/>
              <a:t>[0].</a:t>
            </a:r>
            <a:r>
              <a:rPr lang="en-US" sz="2800" dirty="0" err="1"/>
              <a:t>BlendOp</a:t>
            </a:r>
            <a:r>
              <a:rPr lang="en-US" sz="2800" dirty="0"/>
              <a:t> = D3D12_BLEND_OP_ADD;</a:t>
            </a:r>
          </a:p>
          <a:p>
            <a:r>
              <a:rPr lang="en-US" sz="2800" dirty="0" err="1"/>
              <a:t>transparency.RenderTarget</a:t>
            </a:r>
            <a:r>
              <a:rPr lang="en-US" sz="2800" dirty="0"/>
              <a:t>[0].</a:t>
            </a:r>
            <a:r>
              <a:rPr lang="en-US" sz="2800" dirty="0" err="1"/>
              <a:t>BlendOpAlpha</a:t>
            </a:r>
            <a:r>
              <a:rPr lang="en-US" sz="2800" dirty="0"/>
              <a:t> = D3D12_BLEND_OP_ADD;</a:t>
            </a:r>
          </a:p>
          <a:p>
            <a:r>
              <a:rPr lang="en-US" sz="2800" dirty="0" err="1"/>
              <a:t>transparency.RenderTarget</a:t>
            </a:r>
            <a:r>
              <a:rPr lang="en-US" sz="2800" dirty="0"/>
              <a:t>[0].</a:t>
            </a:r>
            <a:r>
              <a:rPr lang="en-US" sz="2800" dirty="0" err="1"/>
              <a:t>LogicOpEnable</a:t>
            </a:r>
            <a:r>
              <a:rPr lang="en-US" sz="2800" dirty="0"/>
              <a:t> = false;</a:t>
            </a:r>
          </a:p>
          <a:p>
            <a:r>
              <a:rPr lang="en-US" sz="2800" dirty="0" err="1"/>
              <a:t>transparency.RenderTarget</a:t>
            </a:r>
            <a:r>
              <a:rPr lang="en-US" sz="2800" dirty="0"/>
              <a:t>[0].</a:t>
            </a:r>
            <a:r>
              <a:rPr lang="en-US" sz="2800" dirty="0" err="1"/>
              <a:t>LogicOp</a:t>
            </a:r>
            <a:r>
              <a:rPr lang="en-US" sz="2800" dirty="0"/>
              <a:t> = D3D12_LOGIC_OP_NOOP;</a:t>
            </a:r>
          </a:p>
          <a:p>
            <a:r>
              <a:rPr lang="en-US" sz="2800" dirty="0" err="1"/>
              <a:t>transparency.RenderTarget</a:t>
            </a:r>
            <a:r>
              <a:rPr lang="en-US" sz="2800" dirty="0"/>
              <a:t>[0].</a:t>
            </a:r>
            <a:r>
              <a:rPr lang="en-US" sz="2800" dirty="0" err="1"/>
              <a:t>DestBlend</a:t>
            </a:r>
            <a:r>
              <a:rPr lang="en-US" sz="2800" dirty="0"/>
              <a:t> = D3D12_BLEND_INV_SRC_ALPHA;</a:t>
            </a:r>
          </a:p>
          <a:p>
            <a:r>
              <a:rPr lang="en-US" sz="2800" dirty="0" err="1"/>
              <a:t>transparency.RenderTarget</a:t>
            </a:r>
            <a:r>
              <a:rPr lang="en-US" sz="2800" dirty="0"/>
              <a:t>[0].</a:t>
            </a:r>
            <a:r>
              <a:rPr lang="en-US" sz="2800" dirty="0" err="1"/>
              <a:t>DestBlendAlpha</a:t>
            </a:r>
            <a:r>
              <a:rPr lang="en-US" sz="2800" dirty="0"/>
              <a:t> = D3D12_BLEND_INV_SRC_ALPHA;</a:t>
            </a:r>
          </a:p>
          <a:p>
            <a:r>
              <a:rPr lang="en-US" sz="2800" dirty="0" err="1"/>
              <a:t>transparency.RenderTarget</a:t>
            </a:r>
            <a:r>
              <a:rPr lang="en-US" sz="2800" dirty="0"/>
              <a:t>[0].</a:t>
            </a:r>
            <a:r>
              <a:rPr lang="en-US" sz="2800" dirty="0" err="1"/>
              <a:t>SrcBlend</a:t>
            </a:r>
            <a:r>
              <a:rPr lang="en-US" sz="2800" dirty="0"/>
              <a:t> = D3D12_BLEND_SRC_ALPHA;</a:t>
            </a:r>
          </a:p>
          <a:p>
            <a:r>
              <a:rPr lang="en-US" sz="2800" dirty="0" err="1"/>
              <a:t>transparency.RenderTarget</a:t>
            </a:r>
            <a:r>
              <a:rPr lang="en-US" sz="2800" dirty="0"/>
              <a:t>[0].</a:t>
            </a:r>
            <a:r>
              <a:rPr lang="en-US" sz="2800" dirty="0" err="1"/>
              <a:t>SrcBlendAlpha</a:t>
            </a:r>
            <a:r>
              <a:rPr lang="en-US" sz="2800" dirty="0"/>
              <a:t> = D3D12_BLEND_SRC_ALPHA;</a:t>
            </a:r>
          </a:p>
          <a:p>
            <a:r>
              <a:rPr lang="en-US" sz="2800" dirty="0" err="1"/>
              <a:t>transparency.RenderTarget</a:t>
            </a:r>
            <a:r>
              <a:rPr lang="en-US" sz="2800" dirty="0"/>
              <a:t>[0].</a:t>
            </a:r>
            <a:r>
              <a:rPr lang="en-US" sz="2800" dirty="0" err="1"/>
              <a:t>RenderTargetWriteMask</a:t>
            </a:r>
            <a:r>
              <a:rPr lang="en-US" sz="2800" dirty="0"/>
              <a:t> = 0xfu;</a:t>
            </a:r>
          </a:p>
          <a:p>
            <a:r>
              <a:rPr lang="en-US" sz="2800" dirty="0" err="1"/>
              <a:t>fireMaterial</a:t>
            </a:r>
            <a:r>
              <a:rPr lang="en-US" sz="2800" dirty="0"/>
              <a:t>-&gt;</a:t>
            </a:r>
            <a:r>
              <a:rPr lang="en-US" sz="2800" dirty="0" err="1"/>
              <a:t>SetBlendState</a:t>
            </a:r>
            <a:r>
              <a:rPr lang="en-US" sz="2800" dirty="0"/>
              <a:t>(transparency);</a:t>
            </a:r>
          </a:p>
        </p:txBody>
      </p:sp>
    </p:spTree>
    <p:extLst>
      <p:ext uri="{BB962C8B-B14F-4D97-AF65-F5344CB8AC3E}">
        <p14:creationId xmlns:p14="http://schemas.microsoft.com/office/powerpoint/2010/main" val="1677897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Átlászó plakátok???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0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04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LoadAssets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D3D12_DEPTH_STENCIL_DESC </a:t>
            </a:r>
            <a:r>
              <a:rPr lang="en-US" sz="1800" dirty="0" err="1"/>
              <a:t>dd</a:t>
            </a:r>
            <a:r>
              <a:rPr lang="en-US" sz="1800" dirty="0"/>
              <a:t>;</a:t>
            </a:r>
          </a:p>
          <a:p>
            <a:r>
              <a:rPr lang="en-US" sz="1800" dirty="0" err="1"/>
              <a:t>dd.DepthEnable</a:t>
            </a:r>
            <a:r>
              <a:rPr lang="en-US" sz="1800" dirty="0"/>
              <a:t> = false;</a:t>
            </a:r>
          </a:p>
          <a:p>
            <a:r>
              <a:rPr lang="en-US" sz="1800" dirty="0" err="1"/>
              <a:t>dd.DepthFunc</a:t>
            </a:r>
            <a:r>
              <a:rPr lang="en-US" sz="1800" dirty="0"/>
              <a:t> = D3D12_COMPARISON_FUNC_LESS;</a:t>
            </a:r>
          </a:p>
          <a:p>
            <a:r>
              <a:rPr lang="en-US" sz="1800" dirty="0" err="1"/>
              <a:t>dd.DepthWriteMask</a:t>
            </a:r>
            <a:r>
              <a:rPr lang="en-US" sz="1800" dirty="0"/>
              <a:t> = D3D12_DEPTH_WRITE_MASK_ALL;</a:t>
            </a:r>
          </a:p>
          <a:p>
            <a:r>
              <a:rPr lang="en-US" sz="1800" dirty="0" err="1"/>
              <a:t>dd.StencilEnable</a:t>
            </a:r>
            <a:r>
              <a:rPr lang="en-US" sz="1800" dirty="0"/>
              <a:t> = false;</a:t>
            </a:r>
          </a:p>
          <a:p>
            <a:r>
              <a:rPr lang="en-US" sz="1800" dirty="0" err="1"/>
              <a:t>fireMaterial</a:t>
            </a:r>
            <a:r>
              <a:rPr lang="en-US" sz="1800" dirty="0"/>
              <a:t>-&gt;</a:t>
            </a:r>
            <a:r>
              <a:rPr lang="en-US" sz="1800" dirty="0" err="1"/>
              <a:t>SetDepthStencilState</a:t>
            </a:r>
            <a:r>
              <a:rPr lang="en-US" sz="1800" dirty="0"/>
              <a:t>(</a:t>
            </a:r>
            <a:r>
              <a:rPr lang="en-US" sz="1800" dirty="0" err="1"/>
              <a:t>dd</a:t>
            </a:r>
            <a:r>
              <a:rPr lang="en-US" sz="1800" dirty="0"/>
              <a:t>);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16759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</a:t>
            </a:r>
            <a:r>
              <a:rPr lang="hu-HU" dirty="0" smtClean="0"/>
              <a:t>élységteszt nélkül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6608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4394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LoadAssets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D3D12_DEPTH_STENCIL_DESC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</a:rPr>
              <a:t>dd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;</a:t>
            </a:r>
          </a:p>
          <a:p>
            <a:r>
              <a:rPr lang="en-US" sz="1800" dirty="0" err="1">
                <a:solidFill>
                  <a:schemeClr val="bg1">
                    <a:lumMod val="50000"/>
                  </a:schemeClr>
                </a:solidFill>
              </a:rPr>
              <a:t>dd.DepthEnable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 = </a:t>
            </a:r>
            <a:r>
              <a:rPr lang="hu-HU" sz="1800" dirty="0" smtClean="0"/>
              <a:t>true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</a:rPr>
              <a:t>;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1800" dirty="0" err="1">
                <a:solidFill>
                  <a:schemeClr val="bg1">
                    <a:lumMod val="50000"/>
                  </a:schemeClr>
                </a:solidFill>
              </a:rPr>
              <a:t>dd.DepthFunc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 = D3D12_COMPARISON_FUNC_LESS;</a:t>
            </a:r>
          </a:p>
          <a:p>
            <a:r>
              <a:rPr lang="en-US" sz="1800" dirty="0" err="1">
                <a:solidFill>
                  <a:schemeClr val="bg1">
                    <a:lumMod val="50000"/>
                  </a:schemeClr>
                </a:solidFill>
              </a:rPr>
              <a:t>dd.DepthWriteMask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 = </a:t>
            </a:r>
            <a:r>
              <a:rPr lang="en-US" sz="1800" dirty="0" smtClean="0"/>
              <a:t>D3D12_DEPTH_WRITE_MASK_</a:t>
            </a:r>
            <a:r>
              <a:rPr lang="hu-HU" sz="1800" dirty="0" smtClean="0"/>
              <a:t>ZERO</a:t>
            </a:r>
            <a:r>
              <a:rPr lang="en-US" sz="1800" dirty="0" smtClean="0">
                <a:solidFill>
                  <a:schemeClr val="bg1">
                    <a:lumMod val="50000"/>
                  </a:schemeClr>
                </a:solidFill>
              </a:rPr>
              <a:t>;</a:t>
            </a:r>
            <a:endParaRPr lang="en-US" sz="18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1800" dirty="0" err="1">
                <a:solidFill>
                  <a:schemeClr val="bg1">
                    <a:lumMod val="50000"/>
                  </a:schemeClr>
                </a:solidFill>
              </a:rPr>
              <a:t>dd.StencilEnable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 = false;</a:t>
            </a:r>
          </a:p>
          <a:p>
            <a:r>
              <a:rPr lang="en-US" sz="1800" dirty="0" err="1">
                <a:solidFill>
                  <a:schemeClr val="bg1">
                    <a:lumMod val="50000"/>
                  </a:schemeClr>
                </a:solidFill>
              </a:rPr>
              <a:t>fireMaterial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-&gt;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</a:rPr>
              <a:t>SetDepthStencilState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</a:rPr>
              <a:t>dd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);</a:t>
            </a:r>
            <a:endParaRPr 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6782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ggl008App.h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#include "</a:t>
            </a:r>
            <a:r>
              <a:rPr lang="en-US" dirty="0" err="1" smtClean="0"/>
              <a:t>Particle.h</a:t>
            </a:r>
            <a:r>
              <a:rPr lang="en-US" dirty="0" smtClean="0"/>
              <a:t>"</a:t>
            </a:r>
          </a:p>
          <a:p>
            <a:r>
              <a:rPr lang="en-US" dirty="0" smtClean="0"/>
              <a:t>#include &lt;vector&gt;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640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Mélységírás nélkül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0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4549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Nagyobb méret... </a:t>
            </a:r>
            <a:r>
              <a:rPr lang="hu-HU" dirty="0"/>
              <a:t>h</a:t>
            </a:r>
            <a:r>
              <a:rPr lang="hu-HU" dirty="0" smtClean="0"/>
              <a:t>ibás sorrend?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6608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1403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LoadAssets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1800" dirty="0" err="1">
                <a:solidFill>
                  <a:schemeClr val="bg1">
                    <a:lumMod val="50000"/>
                  </a:schemeClr>
                </a:solidFill>
              </a:rPr>
              <a:t>transparency.RenderTarget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[0].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</a:rPr>
              <a:t>DestBlend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 = </a:t>
            </a:r>
            <a:r>
              <a:rPr lang="en-US" sz="1800" dirty="0"/>
              <a:t>D3D12_BLEND_ONE;</a:t>
            </a:r>
          </a:p>
        </p:txBody>
      </p:sp>
    </p:spTree>
    <p:extLst>
      <p:ext uri="{BB962C8B-B14F-4D97-AF65-F5344CB8AC3E}">
        <p14:creationId xmlns:p14="http://schemas.microsoft.com/office/powerpoint/2010/main" val="25231189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Additív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6608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1061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Sz</a:t>
            </a:r>
            <a:r>
              <a:rPr lang="hu-HU" dirty="0" smtClean="0"/>
              <a:t>ínesebb FirePS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solidFill>
            <a:schemeClr val="tx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dirty="0" smtClean="0"/>
              <a:t>float4 </a:t>
            </a:r>
            <a:r>
              <a:rPr lang="en-US" dirty="0"/>
              <a:t>color = </a:t>
            </a:r>
            <a:r>
              <a:rPr lang="en-US" dirty="0" err="1"/>
              <a:t>particleTexture.Sample</a:t>
            </a:r>
            <a:r>
              <a:rPr lang="en-US" dirty="0"/>
              <a:t>(</a:t>
            </a:r>
            <a:r>
              <a:rPr lang="en-US" dirty="0" err="1"/>
              <a:t>sampl</a:t>
            </a:r>
            <a:r>
              <a:rPr lang="en-US" dirty="0"/>
              <a:t>, </a:t>
            </a:r>
            <a:r>
              <a:rPr lang="en-US" dirty="0" err="1"/>
              <a:t>input.tex.xy</a:t>
            </a:r>
            <a:r>
              <a:rPr lang="en-US" dirty="0"/>
              <a:t>);</a:t>
            </a:r>
          </a:p>
          <a:p>
            <a:endParaRPr lang="en-US" dirty="0"/>
          </a:p>
          <a:p>
            <a:r>
              <a:rPr lang="en-US" dirty="0" err="1"/>
              <a:t>color.rgb</a:t>
            </a:r>
            <a:r>
              <a:rPr lang="en-US" dirty="0"/>
              <a:t> = float3(</a:t>
            </a:r>
            <a:r>
              <a:rPr lang="en-US" dirty="0" err="1"/>
              <a:t>color.a</a:t>
            </a:r>
            <a:r>
              <a:rPr lang="en-US" dirty="0"/>
              <a:t>,</a:t>
            </a:r>
          </a:p>
          <a:p>
            <a:r>
              <a:rPr lang="en-US" dirty="0"/>
              <a:t>pow(</a:t>
            </a:r>
            <a:r>
              <a:rPr lang="en-US" dirty="0" err="1"/>
              <a:t>color.a</a:t>
            </a:r>
            <a:r>
              <a:rPr lang="en-US" dirty="0"/>
              <a:t>, 4),</a:t>
            </a:r>
          </a:p>
          <a:p>
            <a:r>
              <a:rPr lang="en-US" dirty="0"/>
              <a:t>pow(</a:t>
            </a:r>
            <a:r>
              <a:rPr lang="en-US" dirty="0" err="1"/>
              <a:t>color.a</a:t>
            </a:r>
            <a:r>
              <a:rPr lang="en-US" dirty="0"/>
              <a:t>, 10));</a:t>
            </a:r>
          </a:p>
          <a:p>
            <a:r>
              <a:rPr lang="en-US" dirty="0"/>
              <a:t>return color;</a:t>
            </a:r>
          </a:p>
        </p:txBody>
      </p:sp>
    </p:spTree>
    <p:extLst>
      <p:ext uri="{BB962C8B-B14F-4D97-AF65-F5344CB8AC3E}">
        <p14:creationId xmlns:p14="http://schemas.microsoft.com/office/powerpoint/2010/main" val="6315588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Eredmény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6608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0373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Particle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void move(float </a:t>
            </a:r>
            <a:r>
              <a:rPr lang="en-US" sz="2800" dirty="0" err="1" smtClean="0"/>
              <a:t>dt</a:t>
            </a:r>
            <a:r>
              <a:rPr lang="en-US" sz="2800" dirty="0" smtClean="0"/>
              <a:t>)</a:t>
            </a:r>
          </a:p>
          <a:p>
            <a:r>
              <a:rPr lang="en-US" sz="2800" dirty="0" smtClean="0"/>
              <a:t>{</a:t>
            </a:r>
          </a:p>
          <a:p>
            <a:r>
              <a:rPr lang="hu-HU" sz="2800" dirty="0" smtClean="0"/>
              <a:t>    </a:t>
            </a:r>
            <a:r>
              <a:rPr lang="en-US" sz="2800" dirty="0" smtClean="0"/>
              <a:t>position +=velocity * </a:t>
            </a:r>
            <a:r>
              <a:rPr lang="en-US" sz="2800" dirty="0" err="1" smtClean="0"/>
              <a:t>dt</a:t>
            </a:r>
            <a:r>
              <a:rPr lang="en-US" sz="2800" dirty="0" smtClean="0"/>
              <a:t>;</a:t>
            </a:r>
          </a:p>
          <a:p>
            <a:r>
              <a:rPr lang="hu-HU" sz="2800" dirty="0" smtClean="0"/>
              <a:t>    </a:t>
            </a:r>
            <a:r>
              <a:rPr lang="en-US" sz="2800" dirty="0" smtClean="0"/>
              <a:t>age += </a:t>
            </a:r>
            <a:r>
              <a:rPr lang="en-US" sz="2800" dirty="0" err="1" smtClean="0"/>
              <a:t>dt</a:t>
            </a:r>
            <a:r>
              <a:rPr lang="en-US" sz="2800" dirty="0" smtClean="0"/>
              <a:t>;</a:t>
            </a:r>
          </a:p>
          <a:p>
            <a:r>
              <a:rPr lang="hu-HU" sz="2800" dirty="0" smtClean="0"/>
              <a:t>    </a:t>
            </a:r>
            <a:r>
              <a:rPr lang="en-US" sz="2800" dirty="0" smtClean="0"/>
              <a:t>if(age &gt; lifespan)</a:t>
            </a:r>
          </a:p>
          <a:p>
            <a:r>
              <a:rPr lang="hu-HU" sz="2800" dirty="0" smtClean="0"/>
              <a:t>        </a:t>
            </a:r>
            <a:r>
              <a:rPr lang="en-US" sz="2800" dirty="0" smtClean="0"/>
              <a:t>reborn();</a:t>
            </a:r>
          </a:p>
          <a:p>
            <a:r>
              <a:rPr lang="en-US" sz="2800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57235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VertexStreamGeometry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void </a:t>
            </a:r>
            <a:r>
              <a:rPr lang="en-US" dirty="0" err="1"/>
              <a:t>S</a:t>
            </a:r>
            <a:r>
              <a:rPr lang="en-US" dirty="0" err="1" smtClean="0"/>
              <a:t>etData</a:t>
            </a:r>
            <a:r>
              <a:rPr lang="en-US" dirty="0" smtClean="0"/>
              <a:t>(</a:t>
            </a:r>
            <a:r>
              <a:rPr lang="en-US" dirty="0" err="1" smtClean="0"/>
              <a:t>const</a:t>
            </a:r>
            <a:r>
              <a:rPr lang="en-US" dirty="0" smtClean="0"/>
              <a:t> </a:t>
            </a:r>
            <a:r>
              <a:rPr lang="en-US" dirty="0"/>
              <a:t>void* data, unsigned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sizeInBytes</a:t>
            </a:r>
            <a:r>
              <a:rPr lang="en-US" dirty="0"/>
              <a:t>) {</a:t>
            </a:r>
          </a:p>
          <a:p>
            <a:r>
              <a:rPr lang="en-US" dirty="0"/>
              <a:t>CD3DX12_RANGE </a:t>
            </a:r>
            <a:r>
              <a:rPr lang="en-US" dirty="0" err="1"/>
              <a:t>readRange</a:t>
            </a:r>
            <a:r>
              <a:rPr lang="en-US" dirty="0"/>
              <a:t>{ 0, 0 };</a:t>
            </a:r>
          </a:p>
          <a:p>
            <a:r>
              <a:rPr lang="en-US" dirty="0"/>
              <a:t>void* </a:t>
            </a:r>
            <a:r>
              <a:rPr lang="en-US" dirty="0" err="1"/>
              <a:t>mappedPtr</a:t>
            </a:r>
            <a:r>
              <a:rPr lang="en-US" dirty="0"/>
              <a:t> = </a:t>
            </a:r>
            <a:r>
              <a:rPr lang="en-US" dirty="0" err="1"/>
              <a:t>nullptr</a:t>
            </a:r>
            <a:r>
              <a:rPr lang="en-US" dirty="0"/>
              <a:t>;</a:t>
            </a:r>
          </a:p>
          <a:p>
            <a:endParaRPr lang="en-US" dirty="0"/>
          </a:p>
          <a:p>
            <a:r>
              <a:rPr lang="en-US" dirty="0"/>
              <a:t>DX_API("Failed to map vertex buffer (</a:t>
            </a:r>
            <a:r>
              <a:rPr lang="en-US" dirty="0" err="1"/>
              <a:t>VertexStreamGeometry</a:t>
            </a:r>
            <a:r>
              <a:rPr lang="en-US" dirty="0"/>
              <a:t>)")</a:t>
            </a:r>
          </a:p>
          <a:p>
            <a:r>
              <a:rPr lang="en-US" dirty="0" err="1"/>
              <a:t>vertexBuffer</a:t>
            </a:r>
            <a:r>
              <a:rPr lang="en-US" dirty="0"/>
              <a:t>-&gt;Map(0, &amp;</a:t>
            </a:r>
            <a:r>
              <a:rPr lang="en-US" dirty="0" err="1"/>
              <a:t>readRange</a:t>
            </a:r>
            <a:r>
              <a:rPr lang="en-US" dirty="0"/>
              <a:t>, &amp;</a:t>
            </a:r>
            <a:r>
              <a:rPr lang="en-US" dirty="0" err="1"/>
              <a:t>mappedPtr</a:t>
            </a:r>
            <a:r>
              <a:rPr lang="en-US" dirty="0"/>
              <a:t>);</a:t>
            </a:r>
          </a:p>
          <a:p>
            <a:endParaRPr lang="en-US" dirty="0"/>
          </a:p>
          <a:p>
            <a:r>
              <a:rPr lang="en-US" dirty="0" err="1"/>
              <a:t>memcpy</a:t>
            </a:r>
            <a:r>
              <a:rPr lang="en-US" dirty="0"/>
              <a:t>(</a:t>
            </a:r>
            <a:r>
              <a:rPr lang="en-US" dirty="0" err="1"/>
              <a:t>mappedPtr</a:t>
            </a:r>
            <a:r>
              <a:rPr lang="en-US" dirty="0"/>
              <a:t>, data, </a:t>
            </a:r>
            <a:r>
              <a:rPr lang="en-US" dirty="0" err="1"/>
              <a:t>sizeInBytes</a:t>
            </a:r>
            <a:r>
              <a:rPr lang="en-US" dirty="0"/>
              <a:t>);</a:t>
            </a:r>
          </a:p>
          <a:p>
            <a:r>
              <a:rPr lang="en-US" dirty="0" err="1"/>
              <a:t>vertexBuffer</a:t>
            </a:r>
            <a:r>
              <a:rPr lang="en-US" dirty="0"/>
              <a:t>-&gt;</a:t>
            </a:r>
            <a:r>
              <a:rPr lang="en-US" dirty="0" err="1"/>
              <a:t>Unmap</a:t>
            </a:r>
            <a:r>
              <a:rPr lang="en-US" dirty="0"/>
              <a:t>(0, </a:t>
            </a:r>
            <a:r>
              <a:rPr lang="en-US" dirty="0" err="1"/>
              <a:t>nullptr</a:t>
            </a:r>
            <a:r>
              <a:rPr lang="en-US" dirty="0"/>
              <a:t>);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4283168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nn-NO" sz="2800" dirty="0" smtClean="0"/>
              <a:t>for(int i = 0; i &lt; particles.size(); i++)</a:t>
            </a:r>
          </a:p>
          <a:p>
            <a:r>
              <a:rPr lang="en-US" sz="2800" dirty="0" smtClean="0"/>
              <a:t>    particles.at(</a:t>
            </a:r>
            <a:r>
              <a:rPr lang="en-US" sz="2800" dirty="0" err="1" smtClean="0"/>
              <a:t>i</a:t>
            </a:r>
            <a:r>
              <a:rPr lang="en-US" sz="2800" dirty="0" smtClean="0"/>
              <a:t>).move(</a:t>
            </a:r>
            <a:r>
              <a:rPr lang="en-US" sz="2800" dirty="0" err="1" smtClean="0"/>
              <a:t>dt</a:t>
            </a:r>
            <a:r>
              <a:rPr lang="en-US" sz="2800" dirty="0" smtClean="0"/>
              <a:t>);</a:t>
            </a:r>
          </a:p>
          <a:p>
            <a:endParaRPr lang="en-US" sz="2800" dirty="0"/>
          </a:p>
          <a:p>
            <a:r>
              <a:rPr lang="en-US" sz="2800" dirty="0" err="1"/>
              <a:t>particlesGeometry</a:t>
            </a:r>
            <a:r>
              <a:rPr lang="en-US" sz="2800" dirty="0"/>
              <a:t>-&gt;</a:t>
            </a:r>
            <a:r>
              <a:rPr lang="en-US" sz="2800" dirty="0" err="1"/>
              <a:t>SetData</a:t>
            </a:r>
            <a:r>
              <a:rPr lang="en-US" sz="2800" dirty="0"/>
              <a:t>(</a:t>
            </a:r>
            <a:r>
              <a:rPr lang="en-US" sz="2800" dirty="0" err="1"/>
              <a:t>particles.data</a:t>
            </a:r>
            <a:r>
              <a:rPr lang="en-US" sz="2800" dirty="0"/>
              <a:t>(), </a:t>
            </a:r>
            <a:r>
              <a:rPr lang="en-US" sz="2800" dirty="0" err="1"/>
              <a:t>particles.size</a:t>
            </a:r>
            <a:r>
              <a:rPr lang="en-US" sz="2800" dirty="0"/>
              <a:t>() * </a:t>
            </a:r>
            <a:r>
              <a:rPr lang="en-US" sz="2800" dirty="0" err="1"/>
              <a:t>sizeof</a:t>
            </a:r>
            <a:r>
              <a:rPr lang="en-US" sz="2800" dirty="0"/>
              <a:t>(particles[0]));</a:t>
            </a:r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75585015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Moz</a:t>
            </a:r>
            <a:r>
              <a:rPr lang="hu-HU" dirty="0" smtClean="0"/>
              <a:t>gó részecskék</a:t>
            </a:r>
            <a:r>
              <a:rPr lang="en-US" dirty="0" smtClean="0"/>
              <a:t>, de </a:t>
            </a:r>
            <a:r>
              <a:rPr lang="en-US" dirty="0" err="1" smtClean="0"/>
              <a:t>hirtelen</a:t>
            </a:r>
            <a:r>
              <a:rPr lang="en-US" dirty="0" smtClean="0"/>
              <a:t> t</a:t>
            </a:r>
            <a:r>
              <a:rPr lang="hu-HU" dirty="0" smtClean="0"/>
              <a:t>űnnek 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6608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488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ggl008App.h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std</a:t>
            </a:r>
            <a:r>
              <a:rPr lang="en-US" dirty="0"/>
              <a:t>::vector&lt;Particle&gt; particles</a:t>
            </a:r>
            <a:r>
              <a:rPr lang="en-US" dirty="0" smtClean="0"/>
              <a:t>;</a:t>
            </a:r>
            <a:endParaRPr lang="hu-HU" dirty="0" smtClean="0"/>
          </a:p>
          <a:p>
            <a:r>
              <a:rPr lang="en-US" dirty="0"/>
              <a:t>Egg::Mesh::</a:t>
            </a:r>
            <a:r>
              <a:rPr lang="en-US" dirty="0" err="1"/>
              <a:t>VertexStreamGeometry</a:t>
            </a:r>
            <a:r>
              <a:rPr lang="en-US" dirty="0"/>
              <a:t>::P </a:t>
            </a:r>
            <a:r>
              <a:rPr lang="en-US" dirty="0" err="1"/>
              <a:t>particlesGeometry</a:t>
            </a:r>
            <a:r>
              <a:rPr lang="en-US" dirty="0"/>
              <a:t>;</a:t>
            </a:r>
          </a:p>
          <a:p>
            <a:r>
              <a:rPr lang="en-US" dirty="0" smtClean="0"/>
              <a:t>Egg</a:t>
            </a:r>
            <a:r>
              <a:rPr lang="en-US" dirty="0"/>
              <a:t>::Mesh::Shaded::P</a:t>
            </a:r>
            <a:endParaRPr lang="hu-HU" dirty="0"/>
          </a:p>
          <a:p>
            <a:r>
              <a:rPr lang="hu-HU" dirty="0"/>
              <a:t>    </a:t>
            </a:r>
            <a:r>
              <a:rPr lang="en-US" dirty="0" err="1"/>
              <a:t>fireBillboardSet</a:t>
            </a:r>
            <a:r>
              <a:rPr lang="en-US" dirty="0"/>
              <a:t>;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176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Megoldás</a:t>
            </a:r>
            <a:endParaRPr lang="en-US" dirty="0"/>
          </a:p>
        </p:txBody>
      </p:sp>
      <p:sp>
        <p:nvSpPr>
          <p:cNvPr id="5" name="Tartalom helye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Korf</a:t>
            </a:r>
            <a:r>
              <a:rPr lang="hu-HU" dirty="0" err="1" smtClean="0"/>
              <a:t>üggő</a:t>
            </a:r>
            <a:r>
              <a:rPr lang="hu-HU" dirty="0" smtClean="0"/>
              <a:t> méret, intenzitás és átlátszóság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75123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BillboardGS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solidFill>
            <a:schemeClr val="tx2">
              <a:lumMod val="20000"/>
              <a:lumOff val="80000"/>
            </a:schemeClr>
          </a:solidFill>
        </p:spPr>
        <p:txBody>
          <a:bodyPr>
            <a:normAutofit fontScale="85000" lnSpcReduction="20000"/>
          </a:bodyPr>
          <a:lstStyle/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struct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</a:t>
            </a:r>
            <a:r>
              <a:rPr lang="hu-HU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SOutput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{</a:t>
            </a:r>
          </a:p>
          <a:p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float4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pos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: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SV_Position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</a:t>
            </a:r>
          </a:p>
          <a:p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float2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tex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: TEXCOORD;</a:t>
            </a:r>
          </a:p>
          <a:p>
            <a:r>
              <a:rPr lang="hu-HU" dirty="0"/>
              <a:t>    </a:t>
            </a:r>
            <a:r>
              <a:rPr lang="en-US" dirty="0"/>
              <a:t>float opacity : OPACITY;</a:t>
            </a:r>
          </a:p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};</a:t>
            </a:r>
            <a:endParaRPr lang="hu-HU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hu-HU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/>
              <a:t>float s = input[0].age </a:t>
            </a:r>
            <a:r>
              <a:rPr lang="hu-HU" dirty="0" smtClean="0"/>
              <a:t>/ </a:t>
            </a:r>
            <a:r>
              <a:rPr lang="en-US" dirty="0" smtClean="0"/>
              <a:t>input[0</a:t>
            </a:r>
            <a:r>
              <a:rPr lang="en-US" dirty="0"/>
              <a:t>].lifespan;</a:t>
            </a:r>
          </a:p>
          <a:p>
            <a:r>
              <a:rPr lang="hu-HU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...</a:t>
            </a:r>
          </a:p>
          <a:p>
            <a:r>
              <a:rPr lang="en-US" dirty="0" err="1"/>
              <a:t>output.opacity</a:t>
            </a:r>
            <a:r>
              <a:rPr lang="en-US" dirty="0"/>
              <a:t> = 1 - abs(s*2-1);</a:t>
            </a:r>
          </a:p>
          <a:p>
            <a:endParaRPr lang="hu-HU" dirty="0">
              <a:solidFill>
                <a:schemeClr val="tx2"/>
              </a:solidFill>
            </a:endParaRPr>
          </a:p>
          <a:p>
            <a:r>
              <a:rPr lang="hu-HU" dirty="0">
                <a:solidFill>
                  <a:schemeClr val="tx2"/>
                </a:solidFill>
              </a:rPr>
              <a:t>// és mindenhol szorozzuk s-sel a szélességet és magasságot</a:t>
            </a:r>
            <a:endParaRPr lang="en-US" dirty="0">
              <a:solidFill>
                <a:schemeClr val="tx2"/>
              </a:solidFill>
            </a:endParaRPr>
          </a:p>
          <a:p>
            <a:endParaRPr lang="hu-HU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86143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FirePS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solidFill>
            <a:schemeClr val="tx2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r>
              <a:rPr lang="en-US" dirty="0" err="1"/>
              <a:t>color.a</a:t>
            </a:r>
            <a:r>
              <a:rPr lang="en-US" dirty="0"/>
              <a:t> *= </a:t>
            </a:r>
            <a:r>
              <a:rPr lang="en-US" dirty="0" err="1"/>
              <a:t>input.opacity</a:t>
            </a:r>
            <a:r>
              <a:rPr lang="en-US" dirty="0"/>
              <a:t>;</a:t>
            </a:r>
            <a:endParaRPr lang="hu-HU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150126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</a:t>
            </a:r>
            <a:r>
              <a:rPr lang="hu-HU" dirty="0" smtClean="0"/>
              <a:t>ább tűz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6608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02753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Takar</a:t>
            </a:r>
            <a:r>
              <a:rPr lang="hu-HU" dirty="0" smtClean="0"/>
              <a:t>ásos blending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800" dirty="0" err="1"/>
              <a:t>transparency.RenderTarget</a:t>
            </a:r>
            <a:r>
              <a:rPr lang="en-US" sz="2800" dirty="0"/>
              <a:t>[0].</a:t>
            </a:r>
            <a:r>
              <a:rPr lang="en-US" sz="2800" dirty="0" err="1"/>
              <a:t>DestBlend</a:t>
            </a:r>
            <a:r>
              <a:rPr lang="en-US" sz="2800" dirty="0"/>
              <a:t> = D3D12_BLEND_INV_SRC_ALPHA;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360832499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Hibás sorrendezés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6608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17429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Rendezés az Update-ban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#include &lt;</a:t>
            </a:r>
            <a:r>
              <a:rPr lang="en-US" dirty="0"/>
              <a:t>algorithm&gt;</a:t>
            </a:r>
            <a:endParaRPr lang="hu-HU" dirty="0" smtClean="0"/>
          </a:p>
          <a:p>
            <a:endParaRPr lang="hu-HU" dirty="0"/>
          </a:p>
          <a:p>
            <a:r>
              <a:rPr lang="en-US" dirty="0"/>
              <a:t>using namespace Egg::Math;</a:t>
            </a:r>
          </a:p>
          <a:p>
            <a:r>
              <a:rPr lang="en-US" dirty="0" err="1"/>
              <a:t>struct</a:t>
            </a:r>
            <a:r>
              <a:rPr lang="en-US" dirty="0"/>
              <a:t> </a:t>
            </a:r>
            <a:r>
              <a:rPr lang="en-US" dirty="0" err="1"/>
              <a:t>CameraDepthComparator</a:t>
            </a:r>
            <a:r>
              <a:rPr lang="en-US" dirty="0"/>
              <a:t> {</a:t>
            </a:r>
          </a:p>
          <a:p>
            <a:r>
              <a:rPr lang="en-US" dirty="0"/>
              <a:t>Float3 ahead;</a:t>
            </a:r>
          </a:p>
          <a:p>
            <a:r>
              <a:rPr lang="en-US" dirty="0"/>
              <a:t>bool operator()(</a:t>
            </a:r>
            <a:r>
              <a:rPr lang="en-US" dirty="0" err="1"/>
              <a:t>const</a:t>
            </a:r>
            <a:r>
              <a:rPr lang="en-US" dirty="0"/>
              <a:t> Particle&amp; a,</a:t>
            </a:r>
          </a:p>
          <a:p>
            <a:r>
              <a:rPr lang="en-US" dirty="0" err="1"/>
              <a:t>const</a:t>
            </a:r>
            <a:r>
              <a:rPr lang="en-US" dirty="0"/>
              <a:t> Particle&amp; b) {</a:t>
            </a:r>
          </a:p>
          <a:p>
            <a:r>
              <a:rPr lang="en-US" dirty="0"/>
              <a:t>return</a:t>
            </a:r>
          </a:p>
          <a:p>
            <a:r>
              <a:rPr lang="en-US" dirty="0" err="1"/>
              <a:t>a.position.Dot</a:t>
            </a:r>
            <a:r>
              <a:rPr lang="en-US" dirty="0"/>
              <a:t>(ahead) &gt;</a:t>
            </a:r>
          </a:p>
          <a:p>
            <a:r>
              <a:rPr lang="en-US" dirty="0" err="1"/>
              <a:t>b.position.Dot</a:t>
            </a:r>
            <a:r>
              <a:rPr lang="en-US" dirty="0"/>
              <a:t>(ahead) + 0.01;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} comp = { camera-&gt;</a:t>
            </a:r>
            <a:r>
              <a:rPr lang="en-US" dirty="0" err="1"/>
              <a:t>GetAhead</a:t>
            </a:r>
            <a:r>
              <a:rPr lang="en-US" dirty="0"/>
              <a:t>() };</a:t>
            </a:r>
          </a:p>
          <a:p>
            <a:r>
              <a:rPr lang="en-US" dirty="0" err="1"/>
              <a:t>std</a:t>
            </a:r>
            <a:r>
              <a:rPr lang="en-US" dirty="0"/>
              <a:t>::sort(</a:t>
            </a:r>
            <a:r>
              <a:rPr lang="en-US" dirty="0" err="1"/>
              <a:t>particles.begin</a:t>
            </a:r>
            <a:r>
              <a:rPr lang="en-US" dirty="0"/>
              <a:t>(), </a:t>
            </a:r>
            <a:r>
              <a:rPr lang="en-US" dirty="0" err="1"/>
              <a:t>particles.end</a:t>
            </a:r>
            <a:r>
              <a:rPr lang="en-US" dirty="0"/>
              <a:t>(), comp</a:t>
            </a:r>
            <a:r>
              <a:rPr lang="en-US" dirty="0" smtClean="0"/>
              <a:t>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858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5041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Jó, de van popping, amikor egymás elé kerülnek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6608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219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</a:t>
            </a:r>
            <a:r>
              <a:rPr lang="hu-HU" dirty="0" smtClean="0"/>
              <a:t>öbb, átlátszóbb részecske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6608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770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Geometry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D3D12_PRIMITIVE_TOPOLOGY_TYPE </a:t>
            </a:r>
            <a:r>
              <a:rPr lang="en-US" dirty="0" err="1"/>
              <a:t>GetTopologyType</a:t>
            </a:r>
            <a:r>
              <a:rPr lang="en-US" dirty="0"/>
              <a:t>() </a:t>
            </a:r>
            <a:r>
              <a:rPr lang="en-US" dirty="0" err="1"/>
              <a:t>const</a:t>
            </a:r>
            <a:r>
              <a:rPr lang="en-US" dirty="0"/>
              <a:t> {</a:t>
            </a:r>
          </a:p>
          <a:p>
            <a:r>
              <a:rPr lang="en-US" dirty="0"/>
              <a:t>switch (topology) {</a:t>
            </a:r>
          </a:p>
          <a:p>
            <a:r>
              <a:rPr lang="en-US" dirty="0"/>
              <a:t>case D3D_PRIMITIVE_TOPOLOGY_POINTLIST:</a:t>
            </a:r>
          </a:p>
          <a:p>
            <a:r>
              <a:rPr lang="hu-HU" dirty="0" smtClean="0"/>
              <a:t>  </a:t>
            </a:r>
            <a:r>
              <a:rPr lang="en-US" dirty="0" smtClean="0"/>
              <a:t>return </a:t>
            </a:r>
            <a:r>
              <a:rPr lang="en-US" dirty="0"/>
              <a:t>D3D12_PRIMITIVE_TOPOLOGY_TYPE_POINT;</a:t>
            </a:r>
          </a:p>
          <a:p>
            <a:r>
              <a:rPr lang="en-US" dirty="0"/>
              <a:t>case D3D_PRIMITIVE_TOPOLOGY_LINELIST:</a:t>
            </a:r>
          </a:p>
          <a:p>
            <a:r>
              <a:rPr lang="en-US" dirty="0"/>
              <a:t>case D3D_PRIMITIVE_TOPOLOGY_LINESTRIP:</a:t>
            </a:r>
          </a:p>
          <a:p>
            <a:r>
              <a:rPr lang="hu-HU" dirty="0" smtClean="0"/>
              <a:t>  </a:t>
            </a:r>
            <a:r>
              <a:rPr lang="en-US" dirty="0" smtClean="0"/>
              <a:t>return </a:t>
            </a:r>
            <a:r>
              <a:rPr lang="en-US" dirty="0"/>
              <a:t>D3D12_PRIMITIVE_TOPOLOGY_TYPE_LINE;</a:t>
            </a:r>
          </a:p>
          <a:p>
            <a:r>
              <a:rPr lang="en-US" dirty="0"/>
              <a:t>case D3D_PRIMITIVE_TOPOLOGY_TRIANGLESTRIP:</a:t>
            </a:r>
          </a:p>
          <a:p>
            <a:r>
              <a:rPr lang="en-US" dirty="0"/>
              <a:t>case D3D_PRIMITIVE_TOPOLOGY_LINELIST_ADJ:</a:t>
            </a:r>
          </a:p>
          <a:p>
            <a:r>
              <a:rPr lang="en-US" dirty="0"/>
              <a:t>case D3D_PRIMITIVE_TOPOLOGY_LINESTRIP_ADJ:</a:t>
            </a:r>
          </a:p>
          <a:p>
            <a:r>
              <a:rPr lang="en-US" dirty="0"/>
              <a:t>case D3D_PRIMITIVE_TOPOLOGY_TRIANGLELIST_ADJ:</a:t>
            </a:r>
          </a:p>
          <a:p>
            <a:r>
              <a:rPr lang="en-US" dirty="0"/>
              <a:t>case D3D_PRIMITIVE_TOPOLOGY_TRIANGLESTRIP_ADJ:</a:t>
            </a:r>
          </a:p>
          <a:p>
            <a:r>
              <a:rPr lang="en-US" dirty="0"/>
              <a:t>case D3D_PRIMITIVE_TOPOLOGY_TRIANGLELIST:</a:t>
            </a:r>
          </a:p>
          <a:p>
            <a:r>
              <a:rPr lang="hu-HU" dirty="0" smtClean="0"/>
              <a:t>  </a:t>
            </a:r>
            <a:r>
              <a:rPr lang="en-US" dirty="0" smtClean="0"/>
              <a:t>return </a:t>
            </a:r>
            <a:r>
              <a:rPr lang="en-US" dirty="0"/>
              <a:t>D3D12_PRIMITIVE_TOPOLOGY_TYPE_TRIANGLE;</a:t>
            </a:r>
          </a:p>
          <a:p>
            <a:r>
              <a:rPr lang="en-US" dirty="0"/>
              <a:t>default:</a:t>
            </a:r>
          </a:p>
          <a:p>
            <a:r>
              <a:rPr lang="hu-HU" dirty="0" smtClean="0"/>
              <a:t>  </a:t>
            </a:r>
            <a:r>
              <a:rPr lang="en-US" dirty="0" smtClean="0"/>
              <a:t>return </a:t>
            </a:r>
            <a:r>
              <a:rPr lang="en-US" dirty="0"/>
              <a:t>D3D12_PRIMITIVE_TOPOLOGY_TYPE_PATCH;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41086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Szorgalmi/háziötletek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több (</a:t>
            </a:r>
            <a:r>
              <a:rPr lang="hu-HU" dirty="0"/>
              <a:t>azonos </a:t>
            </a:r>
            <a:r>
              <a:rPr lang="hu-HU" dirty="0" smtClean="0"/>
              <a:t>) példányban megjelenített részecskerendszer</a:t>
            </a:r>
          </a:p>
          <a:p>
            <a:pPr lvl="1"/>
            <a:r>
              <a:rPr lang="hu-HU" dirty="0" smtClean="0"/>
              <a:t>egymás közötti takarások?</a:t>
            </a:r>
          </a:p>
          <a:p>
            <a:r>
              <a:rPr lang="hu-HU" dirty="0" smtClean="0"/>
              <a:t>több különböző textúrájú részecskerendszer</a:t>
            </a:r>
          </a:p>
          <a:p>
            <a:pPr lvl="1"/>
            <a:r>
              <a:rPr lang="hu-HU" dirty="0" smtClean="0"/>
              <a:t>egymás közötti takarások?</a:t>
            </a:r>
          </a:p>
          <a:p>
            <a:r>
              <a:rPr lang="hu-HU" smtClean="0"/>
              <a:t>textúratömbben a lehetséges billboardtextúrák, összes billboard/rendszer rajzolása egyetlen menetben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627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Shaded constructor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gpsoDesc.PrimitiveTopologyType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= </a:t>
            </a:r>
            <a:r>
              <a:rPr lang="en-US" dirty="0" err="1"/>
              <a:t>geom</a:t>
            </a:r>
            <a:r>
              <a:rPr lang="en-US" dirty="0"/>
              <a:t>-&gt;</a:t>
            </a:r>
            <a:r>
              <a:rPr lang="en-US" dirty="0" err="1"/>
              <a:t>GetTopologyType</a:t>
            </a:r>
            <a:r>
              <a:rPr lang="en-US" dirty="0"/>
              <a:t>();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505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LoadAssets</a:t>
            </a:r>
            <a:endParaRPr lang="en-US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for(</a:t>
            </a:r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=0; </a:t>
            </a:r>
            <a:r>
              <a:rPr lang="en-US" dirty="0" err="1" smtClean="0"/>
              <a:t>i</a:t>
            </a:r>
            <a:r>
              <a:rPr lang="en-US" dirty="0" smtClean="0"/>
              <a:t>&lt;40; </a:t>
            </a:r>
            <a:r>
              <a:rPr lang="en-US" dirty="0" err="1" smtClean="0"/>
              <a:t>i</a:t>
            </a:r>
            <a:r>
              <a:rPr lang="en-US" dirty="0" smtClean="0"/>
              <a:t>++)</a:t>
            </a:r>
          </a:p>
          <a:p>
            <a:r>
              <a:rPr lang="en-US" dirty="0" smtClean="0"/>
              <a:t>  </a:t>
            </a:r>
            <a:r>
              <a:rPr lang="en-US" dirty="0" err="1" smtClean="0"/>
              <a:t>particles.push_back</a:t>
            </a:r>
            <a:r>
              <a:rPr lang="en-US" dirty="0" smtClean="0"/>
              <a:t>(Particle());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98870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LoadAssets</a:t>
            </a:r>
            <a:endParaRPr lang="en-US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400" dirty="0" err="1" smtClean="0"/>
              <a:t>particlesGeometry</a:t>
            </a:r>
            <a:r>
              <a:rPr lang="en-US" sz="2400" dirty="0" smtClean="0"/>
              <a:t> </a:t>
            </a:r>
            <a:r>
              <a:rPr lang="en-US" sz="2400" dirty="0"/>
              <a:t>= </a:t>
            </a:r>
          </a:p>
          <a:p>
            <a:r>
              <a:rPr lang="en-US" sz="2400" dirty="0"/>
              <a:t>Egg::Mesh::</a:t>
            </a:r>
            <a:r>
              <a:rPr lang="en-US" sz="2400" dirty="0" err="1"/>
              <a:t>VertexStreamGeometry</a:t>
            </a:r>
            <a:r>
              <a:rPr lang="en-US" sz="2400" dirty="0"/>
              <a:t>::Create(</a:t>
            </a:r>
            <a:r>
              <a:rPr lang="en-US" sz="2400" dirty="0" err="1"/>
              <a:t>device.Get</a:t>
            </a:r>
            <a:r>
              <a:rPr lang="en-US" sz="2400" dirty="0"/>
              <a:t>(),</a:t>
            </a:r>
          </a:p>
          <a:p>
            <a:r>
              <a:rPr lang="en-US" sz="2400" dirty="0" err="1"/>
              <a:t>particles.data</a:t>
            </a:r>
            <a:r>
              <a:rPr lang="en-US" sz="2400" dirty="0"/>
              <a:t>(),</a:t>
            </a:r>
          </a:p>
          <a:p>
            <a:r>
              <a:rPr lang="en-US" sz="2400" dirty="0" err="1"/>
              <a:t>sizeof</a:t>
            </a:r>
            <a:r>
              <a:rPr lang="en-US" sz="2400" dirty="0"/>
              <a:t>(particles[0]) * </a:t>
            </a:r>
            <a:r>
              <a:rPr lang="en-US" sz="2400" dirty="0" err="1"/>
              <a:t>particles.size</a:t>
            </a:r>
            <a:r>
              <a:rPr lang="en-US" sz="2400" dirty="0"/>
              <a:t>(),</a:t>
            </a:r>
          </a:p>
          <a:p>
            <a:r>
              <a:rPr lang="en-US" sz="2400" dirty="0" err="1"/>
              <a:t>sizeof</a:t>
            </a:r>
            <a:r>
              <a:rPr lang="en-US" sz="2400" dirty="0"/>
              <a:t>(particles[0]));</a:t>
            </a:r>
          </a:p>
          <a:p>
            <a:r>
              <a:rPr lang="en-US" sz="2400" dirty="0" err="1"/>
              <a:t>particlesGeometry</a:t>
            </a:r>
            <a:r>
              <a:rPr lang="en-US" sz="2400" dirty="0"/>
              <a:t>-&gt;</a:t>
            </a:r>
            <a:r>
              <a:rPr lang="en-US" sz="2400" dirty="0" err="1"/>
              <a:t>SetTopology</a:t>
            </a:r>
            <a:r>
              <a:rPr lang="en-US" sz="2400" dirty="0" smtClean="0"/>
              <a:t>(</a:t>
            </a:r>
            <a:r>
              <a:rPr lang="hu-HU" sz="2400" dirty="0" smtClean="0"/>
              <a:t> </a:t>
            </a:r>
            <a:r>
              <a:rPr lang="en-US" sz="2400" dirty="0" smtClean="0"/>
              <a:t>D3D_PRIMITIVE_TOPOLOGY_POINTLIST</a:t>
            </a:r>
            <a:r>
              <a:rPr lang="en-US" sz="2400" dirty="0"/>
              <a:t>);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00466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12245</TotalTime>
  <Words>1313</Words>
  <Application>Microsoft Office PowerPoint</Application>
  <PresentationFormat>On-screen Show (4:3)</PresentationFormat>
  <Paragraphs>332</Paragraphs>
  <Slides>60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5" baseType="lpstr">
      <vt:lpstr>Arial</vt:lpstr>
      <vt:lpstr>Calibri</vt:lpstr>
      <vt:lpstr>Consolas</vt:lpstr>
      <vt:lpstr>Courier New</vt:lpstr>
      <vt:lpstr>Office-téma</vt:lpstr>
      <vt:lpstr>GraphGame ggl008-Fire</vt:lpstr>
      <vt:lpstr>Particle osztály</vt:lpstr>
      <vt:lpstr>Particle osztály</vt:lpstr>
      <vt:lpstr>ggl008App.h</vt:lpstr>
      <vt:lpstr>ggl008App.h</vt:lpstr>
      <vt:lpstr>Geometry</vt:lpstr>
      <vt:lpstr>Shaded constructor</vt:lpstr>
      <vt:lpstr>LoadAssets</vt:lpstr>
      <vt:lpstr>LoadAssets</vt:lpstr>
      <vt:lpstr>LoadAssets</vt:lpstr>
      <vt:lpstr>LoadAssets</vt:lpstr>
      <vt:lpstr>LoadAssets</vt:lpstr>
      <vt:lpstr>LoadAssets</vt:lpstr>
      <vt:lpstr>LoadAssets</vt:lpstr>
      <vt:lpstr>LoadAssets</vt:lpstr>
      <vt:lpstr>Billboard.hlsli</vt:lpstr>
      <vt:lpstr>Billboard.hlsli</vt:lpstr>
      <vt:lpstr>Billboard.hlsli</vt:lpstr>
      <vt:lpstr>BillboardVS.hlsl</vt:lpstr>
      <vt:lpstr>BillboardGS.hlsl</vt:lpstr>
      <vt:lpstr>BillboardGS.hlsl</vt:lpstr>
      <vt:lpstr>FirePS.hlsl</vt:lpstr>
      <vt:lpstr>ConstantBufferTypes</vt:lpstr>
      <vt:lpstr>Update</vt:lpstr>
      <vt:lpstr>PopulateCommandList</vt:lpstr>
      <vt:lpstr>Eredmény</vt:lpstr>
      <vt:lpstr>PowerPoint Presentation</vt:lpstr>
      <vt:lpstr>Particle.png</vt:lpstr>
      <vt:lpstr>FirePS</vt:lpstr>
      <vt:lpstr>Eredmény: viewportarányú billboardok</vt:lpstr>
      <vt:lpstr>main.cpp</vt:lpstr>
      <vt:lpstr>ggl008App</vt:lpstr>
      <vt:lpstr>Állandó méretű plakátok</vt:lpstr>
      <vt:lpstr>Eredmény</vt:lpstr>
      <vt:lpstr>LoadAssets</vt:lpstr>
      <vt:lpstr>Átlászó plakátok???</vt:lpstr>
      <vt:lpstr>LoadAssets</vt:lpstr>
      <vt:lpstr>Mélységteszt nélkül</vt:lpstr>
      <vt:lpstr>LoadAssets</vt:lpstr>
      <vt:lpstr>Mélységírás nélkül</vt:lpstr>
      <vt:lpstr>Nagyobb méret... hibás sorrend?</vt:lpstr>
      <vt:lpstr>LoadAssets</vt:lpstr>
      <vt:lpstr>Additív</vt:lpstr>
      <vt:lpstr>Színesebb FirePS</vt:lpstr>
      <vt:lpstr>Eredmény</vt:lpstr>
      <vt:lpstr>Particle</vt:lpstr>
      <vt:lpstr>VertexStreamGeometry</vt:lpstr>
      <vt:lpstr>Update</vt:lpstr>
      <vt:lpstr>Mozgó részecskék, de hirtelen tűnnek el</vt:lpstr>
      <vt:lpstr>Megoldás</vt:lpstr>
      <vt:lpstr>BillboardGS</vt:lpstr>
      <vt:lpstr>FirePS</vt:lpstr>
      <vt:lpstr>Simább tűz</vt:lpstr>
      <vt:lpstr>Takarásos blending</vt:lpstr>
      <vt:lpstr>Hibás sorrendezés</vt:lpstr>
      <vt:lpstr>Rendezés az Update-ban</vt:lpstr>
      <vt:lpstr>PowerPoint Presentation</vt:lpstr>
      <vt:lpstr>Jó, de van popping, amikor egymás elé kerülnek</vt:lpstr>
      <vt:lpstr>Több, átlátszóbb részecske</vt:lpstr>
      <vt:lpstr>Szorgalmi/háziötletek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Direct3D11 KickStart</dc:title>
  <dc:creator>Laci</dc:creator>
  <cp:lastModifiedBy>László Szécsi</cp:lastModifiedBy>
  <cp:revision>860</cp:revision>
  <dcterms:created xsi:type="dcterms:W3CDTF">2011-02-09T17:24:52Z</dcterms:created>
  <dcterms:modified xsi:type="dcterms:W3CDTF">2020-12-03T10:33:58Z</dcterms:modified>
</cp:coreProperties>
</file>

<file path=docProps/thumbnail.jpeg>
</file>